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2" r:id="rId4"/>
    <p:sldId id="262" r:id="rId5"/>
    <p:sldId id="271" r:id="rId6"/>
    <p:sldId id="264" r:id="rId7"/>
    <p:sldId id="270" r:id="rId8"/>
    <p:sldId id="259" r:id="rId9"/>
    <p:sldId id="273" r:id="rId10"/>
    <p:sldId id="260" r:id="rId11"/>
    <p:sldId id="267" r:id="rId12"/>
    <p:sldId id="261" r:id="rId13"/>
    <p:sldId id="263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2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FBA2B-9777-B0F0-0802-ED2B31FDF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A2B06-4EED-6328-9A7E-DFE126CBC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CCCB8-3475-8E94-F11A-A7D3737B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8243A-C4AF-1F5E-5184-58E5B80A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0AB71-AD0F-3C73-CB15-CBC314BC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6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7834-2412-93DF-6B62-29460372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6018A-B002-3A62-AB4B-96AC98F4A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84062-D641-A676-A8D5-C488AB5E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A7480-C768-8D28-4FD3-50A8EA96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F49B6-98ED-08FA-6B22-0F371856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4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74AC8-2069-138D-F5E7-8882D2FD3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7D43E-2D5B-E8A1-7B8F-16245D345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5BA77-3240-8538-09E8-32B8859A9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0FC56-ED9B-C076-CA8B-11A3FF75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94201-B38F-29CC-7FB8-919FFE04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4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BC6E-C888-AEA3-73D9-C64FFF6B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F9BD-3852-1266-7A45-F53EE82BF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E23D1-7768-C5D8-4763-E12836C8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64C33-D4BD-62CA-35E3-10DA11E0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AD4C8-4E85-A183-F778-C71F16F3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5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46E8A-9E3D-B5B8-A410-BBDC8428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FAB88-EE1C-1EAC-2668-09C73B23D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31FA3-283C-11F3-6587-DA85473F3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A4018-5052-9072-6EA7-8697618D9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EA242-3664-BF4D-10AE-D5328E28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2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28C0-30C9-2FE5-D086-7F4103F3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BC59D-486A-0B52-E891-DC46734AD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65E6F-6161-427B-BCE0-182AF59D1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EC670-E1C3-4607-0907-8EEBC3DA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B52AD-2064-485A-183B-57B63B3E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43558-21FA-E7A8-D193-12872E2D0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4703-400D-AEB2-1E48-2A609CC8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3EC27-643A-07F2-C9CC-8D28F512D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3C36C-5143-5E96-BAC5-EFEA11582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565E9-89CE-F05A-1C2A-6B44EB5A1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BAB458-CC9E-A053-44DD-23912B7CE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0C419-F5CD-DE82-B54D-B0113B45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A8B900-5298-A6FB-2AF9-F70B9638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5E1623-47A8-DF26-7155-9EC5DE8C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9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722F-A180-2435-1451-1A221AF0A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65560-4229-EEE2-7D9A-8296B7006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682EE-1C4D-CF79-5E53-4A6DF6BF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7AB02-ACDF-989B-5618-00D35D62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8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B2447C-A87A-43BD-E950-A09BAA0B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D2CE5-2384-5961-7A20-8BE5AEA9A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8A175-4B46-EEB4-820F-5B1D7ED1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3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B223-553C-61B7-B1AA-AFD2B73CF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2B75D-0570-6D76-F9BC-9EC84DE28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A3D17-D3BE-DC3C-1133-2FAFC0745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FBC8-F305-248A-FAA1-23CC0277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6F758-16B6-4ECC-0412-D85562808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F9F21-B355-FB69-8F58-CF2CCFC5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8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54760-2736-5D6E-00F7-E6F4743D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0D21B-7897-4DD1-FC87-E65DD3CB0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E2A4F-F800-F1CD-D1DE-CFD9930D3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C9EE6-45CE-56E6-7913-B05415D01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50BAE-93A5-40C1-EEA2-2A506328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AE2E4-9051-E41F-B4E3-F0BA21BD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6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05C39-404F-97FB-A0F5-D7FCB6E5D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16FA2-4602-D7A2-912A-5E9A64463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BF96F-E693-39AC-771F-86068F4EC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F8A4A-D3DE-4E9E-92C5-0AA5743684A2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423F6-3BD9-8C85-4871-7CE8E1185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20A24-C2B6-6F42-68F1-0E2F4EB50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EAAC8-C64A-40A0-B450-E18AB042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9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fif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f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F40C9-94C0-E0B2-586F-254EAF1E4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6" y="1248020"/>
            <a:ext cx="2318658" cy="2318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78F098-DE42-608D-A7A5-916C557D6101}"/>
              </a:ext>
            </a:extLst>
          </p:cNvPr>
          <p:cNvSpPr txBox="1"/>
          <p:nvPr/>
        </p:nvSpPr>
        <p:spPr>
          <a:xfrm>
            <a:off x="718454" y="3428999"/>
            <a:ext cx="3450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Belgrade, Montana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8-10 tons </a:t>
            </a:r>
            <a:r>
              <a:rPr lang="en-US" dirty="0" err="1"/>
              <a:t>foodscraps</a:t>
            </a:r>
            <a:r>
              <a:rPr lang="en-US" dirty="0"/>
              <a:t> /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 yards compost /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Acre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Turned Windrows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Vermicomposting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4B5AB-72EF-BB9D-1777-FD967730DFC6}"/>
              </a:ext>
            </a:extLst>
          </p:cNvPr>
          <p:cNvSpPr txBox="1"/>
          <p:nvPr/>
        </p:nvSpPr>
        <p:spPr>
          <a:xfrm>
            <a:off x="293914" y="327779"/>
            <a:ext cx="3624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Karl Johnson</a:t>
            </a:r>
          </a:p>
          <a:p>
            <a:pPr algn="ctr"/>
            <a:r>
              <a:rPr lang="en-US" sz="2000" b="1" dirty="0"/>
              <a:t>Owner / Operator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37010-0565-31E6-0813-02ED4277D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 b="14239"/>
          <a:stretch/>
        </p:blipFill>
        <p:spPr>
          <a:xfrm>
            <a:off x="4081744" y="869245"/>
            <a:ext cx="7816342" cy="47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94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24127-2507-2831-AF27-E4A5F42B5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" b="3365"/>
          <a:stretch/>
        </p:blipFill>
        <p:spPr>
          <a:xfrm>
            <a:off x="8412272" y="595731"/>
            <a:ext cx="2330105" cy="2759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3CB37-76B6-B1FC-B569-1AF71DE38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40" y="3776271"/>
            <a:ext cx="3608503" cy="2408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1E63F7-399E-EFBB-BF62-A939A98AC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7" y="3864022"/>
            <a:ext cx="3476175" cy="232053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BF7CCB9-E4AE-BAAB-69FD-F067AA294CD4}"/>
              </a:ext>
            </a:extLst>
          </p:cNvPr>
          <p:cNvSpPr/>
          <p:nvPr/>
        </p:nvSpPr>
        <p:spPr>
          <a:xfrm>
            <a:off x="3982883" y="4750229"/>
            <a:ext cx="1121229" cy="435429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20EB6E-0B33-9AFE-9C75-7D18A5528547}"/>
              </a:ext>
            </a:extLst>
          </p:cNvPr>
          <p:cNvSpPr txBox="1"/>
          <p:nvPr/>
        </p:nvSpPr>
        <p:spPr>
          <a:xfrm>
            <a:off x="6836442" y="123819"/>
            <a:ext cx="337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“washhouse” / “</a:t>
            </a:r>
            <a:r>
              <a:rPr lang="en-US" dirty="0" err="1"/>
              <a:t>wormhouse</a:t>
            </a:r>
            <a:r>
              <a:rPr lang="en-US" dirty="0"/>
              <a:t>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5BBAF0-295B-81E6-3336-4504F38DA83A}"/>
              </a:ext>
            </a:extLst>
          </p:cNvPr>
          <p:cNvSpPr txBox="1"/>
          <p:nvPr/>
        </p:nvSpPr>
        <p:spPr>
          <a:xfrm>
            <a:off x="7307388" y="6172576"/>
            <a:ext cx="360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buckets / hour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75D652-D831-0E82-6D40-7457E580B32D}"/>
              </a:ext>
            </a:extLst>
          </p:cNvPr>
          <p:cNvSpPr txBox="1"/>
          <p:nvPr/>
        </p:nvSpPr>
        <p:spPr>
          <a:xfrm>
            <a:off x="1122058" y="6172576"/>
            <a:ext cx="186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buckets / hour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63833-3153-F1E6-89F7-7BD41FD77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04" y="3770282"/>
            <a:ext cx="1806872" cy="24082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4CD1AF-A575-CE39-551E-580881013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4"/>
          <a:stretch/>
        </p:blipFill>
        <p:spPr>
          <a:xfrm>
            <a:off x="5644662" y="605282"/>
            <a:ext cx="2512023" cy="2759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4473D-DBFE-3540-7283-733E0A1904F4}"/>
              </a:ext>
            </a:extLst>
          </p:cNvPr>
          <p:cNvSpPr txBox="1"/>
          <p:nvPr/>
        </p:nvSpPr>
        <p:spPr>
          <a:xfrm>
            <a:off x="403828" y="1319131"/>
            <a:ext cx="3179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High Quality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Access to Water (at compost yard)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Winter Temps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A74FD3-5B49-BBD5-4EE2-3864B0D68ECE}"/>
              </a:ext>
            </a:extLst>
          </p:cNvPr>
          <p:cNvSpPr txBox="1"/>
          <p:nvPr/>
        </p:nvSpPr>
        <p:spPr>
          <a:xfrm>
            <a:off x="397677" y="438557"/>
            <a:ext cx="3639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Bin / Bucket Washing: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1618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116963-3D1F-0800-847C-F3A33296C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0" b="-1"/>
          <a:stretch/>
        </p:blipFill>
        <p:spPr>
          <a:xfrm>
            <a:off x="6911603" y="3429000"/>
            <a:ext cx="2443413" cy="3256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4DE3E-7089-D4E0-00A3-F10C6DA4B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9" b="5600"/>
          <a:stretch/>
        </p:blipFill>
        <p:spPr>
          <a:xfrm>
            <a:off x="1430445" y="3533956"/>
            <a:ext cx="2811434" cy="3151738"/>
          </a:xfrm>
          <a:prstGeom prst="rect">
            <a:avLst/>
          </a:prstGeom>
        </p:spPr>
      </p:pic>
      <p:pic>
        <p:nvPicPr>
          <p:cNvPr id="5" name="Picture 4" descr="A picture containing sky, grass, outdoor, blue&#10;&#10;Description automatically generated">
            <a:extLst>
              <a:ext uri="{FF2B5EF4-FFF2-40B4-BE49-F238E27FC236}">
                <a16:creationId xmlns:a16="http://schemas.microsoft.com/office/drawing/2014/main" id="{810E354A-23D8-B43C-77F4-793B0141C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27" y="349206"/>
            <a:ext cx="2215662" cy="2954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D09C41-1C1D-6899-6671-71E3D73EFB29}"/>
              </a:ext>
            </a:extLst>
          </p:cNvPr>
          <p:cNvSpPr txBox="1"/>
          <p:nvPr/>
        </p:nvSpPr>
        <p:spPr>
          <a:xfrm>
            <a:off x="6911603" y="1112238"/>
            <a:ext cx="2989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$5000 (new)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$1200 down, balance  financed through manufacturer over 12 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6ED23-DC70-089F-86BD-7B2C1424E63F}"/>
              </a:ext>
            </a:extLst>
          </p:cNvPr>
          <p:cNvSpPr txBox="1"/>
          <p:nvPr/>
        </p:nvSpPr>
        <p:spPr>
          <a:xfrm>
            <a:off x="9450330" y="4294275"/>
            <a:ext cx="23289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Landlord’s tank and trailer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 Safety for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$500 Honda 2”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58A53-CD0E-9B26-7C15-97D7771B4E72}"/>
              </a:ext>
            </a:extLst>
          </p:cNvPr>
          <p:cNvSpPr txBox="1"/>
          <p:nvPr/>
        </p:nvSpPr>
        <p:spPr>
          <a:xfrm>
            <a:off x="4431954" y="4356783"/>
            <a:ext cx="2215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Graywater!!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$500 trailer (new)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$200 harbor freight 2” pump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FC140-823F-8E83-A18A-B16915EE9F3B}"/>
              </a:ext>
            </a:extLst>
          </p:cNvPr>
          <p:cNvSpPr txBox="1"/>
          <p:nvPr/>
        </p:nvSpPr>
        <p:spPr>
          <a:xfrm>
            <a:off x="704252" y="349206"/>
            <a:ext cx="293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Get Creative!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ADA67-1352-6471-7C0D-D06A022AB7EB}"/>
              </a:ext>
            </a:extLst>
          </p:cNvPr>
          <p:cNvSpPr txBox="1"/>
          <p:nvPr/>
        </p:nvSpPr>
        <p:spPr>
          <a:xfrm>
            <a:off x="487674" y="1240926"/>
            <a:ext cx="3129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High Quality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Access to Water</a:t>
            </a:r>
          </a:p>
        </p:txBody>
      </p:sp>
    </p:spTree>
    <p:extLst>
      <p:ext uri="{BB962C8B-B14F-4D97-AF65-F5344CB8AC3E}">
        <p14:creationId xmlns:p14="http://schemas.microsoft.com/office/powerpoint/2010/main" val="267294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9235D6-7CD9-D5A2-22B3-35F6AF47CBB6}"/>
              </a:ext>
            </a:extLst>
          </p:cNvPr>
          <p:cNvSpPr txBox="1"/>
          <p:nvPr/>
        </p:nvSpPr>
        <p:spPr>
          <a:xfrm>
            <a:off x="337860" y="262164"/>
            <a:ext cx="630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Partnerships – Mutual 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E9185-1E10-246E-B099-A17E0BA02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47" y="2510599"/>
            <a:ext cx="2605789" cy="3597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CD46C-0950-4DB5-5CF1-D720CDB93721}"/>
              </a:ext>
            </a:extLst>
          </p:cNvPr>
          <p:cNvSpPr txBox="1"/>
          <p:nvPr/>
        </p:nvSpPr>
        <p:spPr>
          <a:xfrm>
            <a:off x="1154620" y="3429000"/>
            <a:ext cx="4459917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customers are Partners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Co-branding / advertising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Sustainability initiatives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Municipalities – it’ll happen eventually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Lower cost service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Diversion, lower quality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A46CA-BC00-2044-8C81-ACBA0BA00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70" y="2510600"/>
            <a:ext cx="2697983" cy="3597311"/>
          </a:xfrm>
          <a:prstGeom prst="rect">
            <a:avLst/>
          </a:prstGeom>
        </p:spPr>
      </p:pic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98CC1C57-436E-554D-CE4D-9EB59D6797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t="52038" r="9687" b="19230"/>
          <a:stretch/>
        </p:blipFill>
        <p:spPr>
          <a:xfrm>
            <a:off x="337860" y="1073776"/>
            <a:ext cx="3872089" cy="2002117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91295F2-0F70-FF7D-5FAC-666251943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01" y="1530786"/>
            <a:ext cx="878480" cy="878480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2825E8CB-6D82-FB3C-4B18-29AEDF207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69" y="1537198"/>
            <a:ext cx="1550343" cy="872068"/>
          </a:xfrm>
          <a:prstGeom prst="rect">
            <a:avLst/>
          </a:prstGeom>
        </p:spPr>
      </p:pic>
      <p:pic>
        <p:nvPicPr>
          <p:cNvPr id="15" name="Picture 14" descr="A picture containing person, green, indoor&#10;&#10;Description automatically generated">
            <a:extLst>
              <a:ext uri="{FF2B5EF4-FFF2-40B4-BE49-F238E27FC236}">
                <a16:creationId xmlns:a16="http://schemas.microsoft.com/office/drawing/2014/main" id="{DA10E021-AAE8-6927-2B7B-014EEF409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22382" b="8464"/>
          <a:stretch/>
        </p:blipFill>
        <p:spPr>
          <a:xfrm>
            <a:off x="4383399" y="1073777"/>
            <a:ext cx="1890709" cy="20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19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6C6DD-830E-3605-7A61-6CEFC0661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46" y="2688771"/>
            <a:ext cx="3012622" cy="40168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F0EFCC-ADB9-B007-FF27-856EC68FD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5" y="4095125"/>
            <a:ext cx="4168367" cy="2344707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549FFC-0606-FE7C-8285-BAB90759E352}"/>
              </a:ext>
            </a:extLst>
          </p:cNvPr>
          <p:cNvSpPr txBox="1"/>
          <p:nvPr/>
        </p:nvSpPr>
        <p:spPr>
          <a:xfrm>
            <a:off x="181055" y="56396"/>
            <a:ext cx="71496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Investing time vs. Spending time – </a:t>
            </a:r>
          </a:p>
          <a:p>
            <a:r>
              <a:rPr lang="en-US" sz="2400" b="1" dirty="0"/>
              <a:t>Decrease Contamination through education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5D6CE4-24A2-6C53-0325-63BFA3902D24}"/>
              </a:ext>
            </a:extLst>
          </p:cNvPr>
          <p:cNvSpPr txBox="1"/>
          <p:nvPr/>
        </p:nvSpPr>
        <p:spPr>
          <a:xfrm>
            <a:off x="6641772" y="3910459"/>
            <a:ext cx="1750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 removal part of the process, don’t just rely on screening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2159EF-8F27-D030-7B05-4CCD09E8AE4E}"/>
              </a:ext>
            </a:extLst>
          </p:cNvPr>
          <p:cNvSpPr txBox="1"/>
          <p:nvPr/>
        </p:nvSpPr>
        <p:spPr>
          <a:xfrm>
            <a:off x="6857690" y="994352"/>
            <a:ext cx="1477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Customer Feedback - </a:t>
            </a:r>
          </a:p>
          <a:p>
            <a:r>
              <a:rPr lang="en-US" dirty="0"/>
              <a:t>Pictures</a:t>
            </a:r>
          </a:p>
        </p:txBody>
      </p:sp>
      <p:pic>
        <p:nvPicPr>
          <p:cNvPr id="27" name="Picture 26" descr="A picture containing wall, indoor, dirty, toilet&#10;&#10;Description automatically generated">
            <a:extLst>
              <a:ext uri="{FF2B5EF4-FFF2-40B4-BE49-F238E27FC236}">
                <a16:creationId xmlns:a16="http://schemas.microsoft.com/office/drawing/2014/main" id="{C5887438-9242-89BA-97B5-C1993B39A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15754" r="5852"/>
          <a:stretch/>
        </p:blipFill>
        <p:spPr>
          <a:xfrm>
            <a:off x="8294757" y="417672"/>
            <a:ext cx="3012622" cy="22061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DACB7D-551F-E437-284F-CEB5C11E4C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30783" r="15218" b="3402"/>
          <a:stretch/>
        </p:blipFill>
        <p:spPr>
          <a:xfrm>
            <a:off x="897096" y="1144293"/>
            <a:ext cx="4223863" cy="262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07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49645A-C0D6-66D7-71DF-32DFC9C33C1C}"/>
              </a:ext>
            </a:extLst>
          </p:cNvPr>
          <p:cNvSpPr txBox="1"/>
          <p:nvPr/>
        </p:nvSpPr>
        <p:spPr>
          <a:xfrm>
            <a:off x="533400" y="935665"/>
            <a:ext cx="42565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Stay curious and be willing to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Kaizen</a:t>
            </a:r>
            <a:r>
              <a:rPr lang="en-US" dirty="0"/>
              <a:t> – continuous evaluation and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Data to inform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 before you grow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take yourself too seriously, you’re only saving the world, right!!??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0B756-10A1-D7B4-2C55-686FB0EDBC51}"/>
              </a:ext>
            </a:extLst>
          </p:cNvPr>
          <p:cNvSpPr txBox="1"/>
          <p:nvPr/>
        </p:nvSpPr>
        <p:spPr>
          <a:xfrm>
            <a:off x="0" y="3958480"/>
            <a:ext cx="47899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Thank you!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Karl Johnson</a:t>
            </a:r>
          </a:p>
          <a:p>
            <a:pPr algn="ctr"/>
            <a:r>
              <a:rPr lang="en-US" dirty="0"/>
              <a:t>406-219-7011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@yescompost</a:t>
            </a:r>
          </a:p>
          <a:p>
            <a:pPr algn="ctr"/>
            <a:r>
              <a:rPr lang="en-US" dirty="0"/>
              <a:t>Yescompost.com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FE75F-6095-A40F-E5C4-C3AA99369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61" y="3505285"/>
            <a:ext cx="4430123" cy="2956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CE02AF-5E41-146E-989F-B9856E0AE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00" y="287261"/>
            <a:ext cx="4430123" cy="2956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0A2D-C17D-C26B-0C80-0D497AD66239}"/>
              </a:ext>
            </a:extLst>
          </p:cNvPr>
          <p:cNvSpPr txBox="1"/>
          <p:nvPr/>
        </p:nvSpPr>
        <p:spPr>
          <a:xfrm>
            <a:off x="446567" y="287261"/>
            <a:ext cx="338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 other words:</a:t>
            </a:r>
          </a:p>
        </p:txBody>
      </p:sp>
    </p:spTree>
    <p:extLst>
      <p:ext uri="{BB962C8B-B14F-4D97-AF65-F5344CB8AC3E}">
        <p14:creationId xmlns:p14="http://schemas.microsoft.com/office/powerpoint/2010/main" val="3640959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EEF82B-72E2-0913-6C2B-1B854449A84E}"/>
              </a:ext>
            </a:extLst>
          </p:cNvPr>
          <p:cNvSpPr txBox="1"/>
          <p:nvPr/>
        </p:nvSpPr>
        <p:spPr>
          <a:xfrm>
            <a:off x="1354015" y="866338"/>
            <a:ext cx="9483969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WARNING:  This presentation is just a description of facility expansions / transitions, and a bunch of opinions about lessons learned.  Skin your own cat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8DF04-C83F-64CD-F6CB-4F9AB7C44BED}"/>
              </a:ext>
            </a:extLst>
          </p:cNvPr>
          <p:cNvSpPr txBox="1"/>
          <p:nvPr/>
        </p:nvSpPr>
        <p:spPr>
          <a:xfrm>
            <a:off x="3812619" y="4324647"/>
            <a:ext cx="5534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 are what you measure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Process and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Nightmares Come True!!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Utilize 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Investing time vs. Spending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5276C-2893-0AB3-503F-477C2F997C5E}"/>
              </a:ext>
            </a:extLst>
          </p:cNvPr>
          <p:cNvSpPr txBox="1"/>
          <p:nvPr/>
        </p:nvSpPr>
        <p:spPr>
          <a:xfrm>
            <a:off x="3015512" y="2951946"/>
            <a:ext cx="5654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Using Goals and Limitations to inform facility design and avoid debt</a:t>
            </a:r>
          </a:p>
        </p:txBody>
      </p:sp>
    </p:spTree>
    <p:extLst>
      <p:ext uri="{BB962C8B-B14F-4D97-AF65-F5344CB8AC3E}">
        <p14:creationId xmlns:p14="http://schemas.microsoft.com/office/powerpoint/2010/main" val="57478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ABA996-A4AC-3745-0C50-3EED64328711}"/>
              </a:ext>
            </a:extLst>
          </p:cNvPr>
          <p:cNvSpPr txBox="1"/>
          <p:nvPr/>
        </p:nvSpPr>
        <p:spPr>
          <a:xfrm>
            <a:off x="1817516" y="2009425"/>
            <a:ext cx="37930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Goals: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Create High Quality Products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Provide High Quality Service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Maximize Landfill Diversion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A6DBE-3FC5-A33A-A08A-3D1CCE397D47}"/>
              </a:ext>
            </a:extLst>
          </p:cNvPr>
          <p:cNvSpPr txBox="1"/>
          <p:nvPr/>
        </p:nvSpPr>
        <p:spPr>
          <a:xfrm>
            <a:off x="1817516" y="3895184"/>
            <a:ext cx="37930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Limitations: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own 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Power at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Access to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Winter 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Semi-dispersed Service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Inexperienced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Labor Costs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8D295-93D9-D6BD-D4B8-8D36542A8DBD}"/>
              </a:ext>
            </a:extLst>
          </p:cNvPr>
          <p:cNvSpPr txBox="1"/>
          <p:nvPr/>
        </p:nvSpPr>
        <p:spPr>
          <a:xfrm>
            <a:off x="8274759" y="2853234"/>
            <a:ext cx="35559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Result: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Bucket Turned Windrows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Vermicomposting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Collection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 Bin Washing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D0AA4A4-D2B5-38FB-C20C-3D4F43D51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55" y="404913"/>
            <a:ext cx="4018845" cy="118857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B183ACE-45B6-98E5-B2F5-27D534C31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5" y="2487283"/>
            <a:ext cx="890941" cy="890941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410BE2B-8BBC-F3E7-40D8-2B59AA123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9" y="4596725"/>
            <a:ext cx="919520" cy="1182240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EDE2EB55-55E8-A191-20E0-917B7124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83" y="2831063"/>
            <a:ext cx="1865376" cy="1865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73C07D-D03F-9BBF-A6DA-13147910F0C3}"/>
              </a:ext>
            </a:extLst>
          </p:cNvPr>
          <p:cNvSpPr txBox="1"/>
          <p:nvPr/>
        </p:nvSpPr>
        <p:spPr>
          <a:xfrm>
            <a:off x="9809161" y="5778965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But First . . . </a:t>
            </a:r>
          </a:p>
        </p:txBody>
      </p:sp>
    </p:spTree>
    <p:extLst>
      <p:ext uri="{BB962C8B-B14F-4D97-AF65-F5344CB8AC3E}">
        <p14:creationId xmlns:p14="http://schemas.microsoft.com/office/powerpoint/2010/main" val="134357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82468-B32C-F503-A864-60B8995E3AD8}"/>
              </a:ext>
            </a:extLst>
          </p:cNvPr>
          <p:cNvSpPr txBox="1"/>
          <p:nvPr/>
        </p:nvSpPr>
        <p:spPr>
          <a:xfrm>
            <a:off x="729343" y="148438"/>
            <a:ext cx="682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You Are what you Measure: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6E29B-E3D5-38BB-459A-8CD92A3C6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" y="1111868"/>
            <a:ext cx="3522481" cy="2317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EFBD1-E4AC-D827-417F-94AD95F2F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04" y="1193576"/>
            <a:ext cx="1921130" cy="2302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99B14-3234-3457-D6FD-B61D76B8569F}"/>
              </a:ext>
            </a:extLst>
          </p:cNvPr>
          <p:cNvSpPr txBox="1"/>
          <p:nvPr/>
        </p:nvSpPr>
        <p:spPr>
          <a:xfrm>
            <a:off x="9561018" y="1377344"/>
            <a:ext cx="2373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Process Consistency</a:t>
            </a:r>
          </a:p>
          <a:p>
            <a:pPr algn="ctr"/>
            <a:r>
              <a:rPr lang="en-US" b="1" dirty="0"/>
              <a:t>= </a:t>
            </a:r>
          </a:p>
          <a:p>
            <a:pPr algn="ctr"/>
            <a:r>
              <a:rPr lang="en-US" b="1" dirty="0"/>
              <a:t>Product Consistency </a:t>
            </a:r>
          </a:p>
          <a:p>
            <a:pPr algn="ctr"/>
            <a:r>
              <a:rPr lang="en-US" b="1" dirty="0"/>
              <a:t>=</a:t>
            </a:r>
          </a:p>
          <a:p>
            <a:pPr algn="ctr"/>
            <a:r>
              <a:rPr lang="en-US" b="1" dirty="0"/>
              <a:t>Repeat Customers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0423B-D8C3-4F4A-3911-760F6A2CBCB6}"/>
              </a:ext>
            </a:extLst>
          </p:cNvPr>
          <p:cNvSpPr txBox="1"/>
          <p:nvPr/>
        </p:nvSpPr>
        <p:spPr>
          <a:xfrm>
            <a:off x="5909870" y="824244"/>
            <a:ext cx="353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Outputs – Biology and Chemistry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4BF70-F72B-56B6-C0EB-74E5DBD41EEF}"/>
              </a:ext>
            </a:extLst>
          </p:cNvPr>
          <p:cNvSpPr txBox="1"/>
          <p:nvPr/>
        </p:nvSpPr>
        <p:spPr>
          <a:xfrm>
            <a:off x="1974985" y="837810"/>
            <a:ext cx="237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Inputs / Recipe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9188A-BBC2-51FD-D1A0-77DFCC822633}"/>
              </a:ext>
            </a:extLst>
          </p:cNvPr>
          <p:cNvSpPr txBox="1"/>
          <p:nvPr/>
        </p:nvSpPr>
        <p:spPr>
          <a:xfrm>
            <a:off x="4907817" y="5037686"/>
            <a:ext cx="5320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Time is money </a:t>
            </a:r>
            <a:r>
              <a:rPr lang="en-US" dirty="0"/>
              <a:t>– use a stopwatch, literally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owner, value your own time (or at least track it) - eventually you’ll have to pay someone to do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Labor cost vs. wage - 1.5 X – insurance,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Price Services in order to afford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04FD56-FDD8-BF12-2FF2-C5B3F88AE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91" y="5174981"/>
            <a:ext cx="1383770" cy="1479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D6A27D-CC64-816A-683E-D6D499B519DB}"/>
              </a:ext>
            </a:extLst>
          </p:cNvPr>
          <p:cNvSpPr txBox="1"/>
          <p:nvPr/>
        </p:nvSpPr>
        <p:spPr>
          <a:xfrm>
            <a:off x="4907817" y="4021680"/>
            <a:ext cx="775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Accounting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Cash Flow Spreadsheets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3401C9-080D-7BFF-EE74-B2C6934F7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81" y="3876819"/>
            <a:ext cx="986027" cy="102636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DDEC598-C7CB-6117-3D63-7DBAA3F19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29" y="3869210"/>
            <a:ext cx="986027" cy="10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4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594CE-BBEE-3A4D-8A4B-37581C16F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87" y="391047"/>
            <a:ext cx="4285903" cy="2851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2BCF2-00C7-DEAF-F3D5-832A8E679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33" y="3939909"/>
            <a:ext cx="3189099" cy="239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B1B43-54C0-F27F-8826-8238FAE97C44}"/>
              </a:ext>
            </a:extLst>
          </p:cNvPr>
          <p:cNvSpPr txBox="1"/>
          <p:nvPr/>
        </p:nvSpPr>
        <p:spPr>
          <a:xfrm>
            <a:off x="3754974" y="3191538"/>
            <a:ext cx="237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“windrow”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FA398-544C-7486-16DC-47B9F076A59A}"/>
              </a:ext>
            </a:extLst>
          </p:cNvPr>
          <p:cNvSpPr txBox="1"/>
          <p:nvPr/>
        </p:nvSpPr>
        <p:spPr>
          <a:xfrm>
            <a:off x="8394578" y="3214563"/>
            <a:ext cx="237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months of material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4C734-7232-86EE-587D-66A491E53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3" b="41511"/>
          <a:stretch/>
        </p:blipFill>
        <p:spPr>
          <a:xfrm>
            <a:off x="7544108" y="3924969"/>
            <a:ext cx="3734282" cy="2406765"/>
          </a:xfrm>
          <a:prstGeom prst="rect">
            <a:avLst/>
          </a:prstGeom>
        </p:spPr>
      </p:pic>
      <p:pic>
        <p:nvPicPr>
          <p:cNvPr id="10" name="Picture 9" descr="A picture containing grass, hay, pile, plant&#10;&#10;Description automatically generated">
            <a:extLst>
              <a:ext uri="{FF2B5EF4-FFF2-40B4-BE49-F238E27FC236}">
                <a16:creationId xmlns:a16="http://schemas.microsoft.com/office/drawing/2014/main" id="{8BBF9625-4014-E19F-4A5C-725A1065A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71" y="471526"/>
            <a:ext cx="2058029" cy="274303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E1A3DF07-50AA-7146-40F1-879FF296F122}"/>
              </a:ext>
            </a:extLst>
          </p:cNvPr>
          <p:cNvSpPr/>
          <p:nvPr/>
        </p:nvSpPr>
        <p:spPr>
          <a:xfrm>
            <a:off x="5908032" y="1599219"/>
            <a:ext cx="1121229" cy="435429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840CF86-2CC3-DB28-7BA0-A88B9E3FFDD7}"/>
              </a:ext>
            </a:extLst>
          </p:cNvPr>
          <p:cNvSpPr/>
          <p:nvPr/>
        </p:nvSpPr>
        <p:spPr>
          <a:xfrm>
            <a:off x="6134758" y="4773168"/>
            <a:ext cx="1121229" cy="435429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CC3F6-5908-CC34-73F3-5829F490DFD3}"/>
              </a:ext>
            </a:extLst>
          </p:cNvPr>
          <p:cNvSpPr txBox="1"/>
          <p:nvPr/>
        </p:nvSpPr>
        <p:spPr>
          <a:xfrm>
            <a:off x="403828" y="365024"/>
            <a:ext cx="3124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Composting:</a:t>
            </a:r>
          </a:p>
          <a:p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D11C1-6F17-C1D7-5EE0-649A00BB00B7}"/>
              </a:ext>
            </a:extLst>
          </p:cNvPr>
          <p:cNvSpPr txBox="1"/>
          <p:nvPr/>
        </p:nvSpPr>
        <p:spPr>
          <a:xfrm>
            <a:off x="3558040" y="6348496"/>
            <a:ext cx="237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ton / week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AF3361-A187-AD0F-022B-B4CB82ADF882}"/>
              </a:ext>
            </a:extLst>
          </p:cNvPr>
          <p:cNvSpPr txBox="1"/>
          <p:nvPr/>
        </p:nvSpPr>
        <p:spPr>
          <a:xfrm>
            <a:off x="8022222" y="6352636"/>
            <a:ext cx="373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8-10 tons / week – active yard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E10D1-69E3-D972-83AC-FFB9D84DF42B}"/>
              </a:ext>
            </a:extLst>
          </p:cNvPr>
          <p:cNvSpPr txBox="1"/>
          <p:nvPr/>
        </p:nvSpPr>
        <p:spPr>
          <a:xfrm>
            <a:off x="403828" y="1319131"/>
            <a:ext cx="25836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Maximize diversion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own 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Power at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Access to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86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3476A-ADE3-76A0-ABFA-0BDA5C7D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65" y="3429000"/>
            <a:ext cx="2329683" cy="3105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EACEF9-D876-46F6-2AF2-B5107EA90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5"/>
          <a:stretch/>
        </p:blipFill>
        <p:spPr>
          <a:xfrm>
            <a:off x="9395129" y="681603"/>
            <a:ext cx="2113482" cy="2378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12EA7-0E66-1DD2-3810-DB79ECDF3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40" y="3429000"/>
            <a:ext cx="2329683" cy="3105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E04C2-ECE4-70E2-BF40-93E4D8564F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3"/>
          <a:stretch/>
        </p:blipFill>
        <p:spPr>
          <a:xfrm>
            <a:off x="3268560" y="758755"/>
            <a:ext cx="2127211" cy="2345516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593F663C-DF7A-7605-C31C-9A02DA5B78DB}"/>
              </a:ext>
            </a:extLst>
          </p:cNvPr>
          <p:cNvSpPr/>
          <p:nvPr/>
        </p:nvSpPr>
        <p:spPr>
          <a:xfrm>
            <a:off x="8270617" y="4842383"/>
            <a:ext cx="543530" cy="22680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C838FDF-0663-7127-025B-802E02F36B3C}"/>
              </a:ext>
            </a:extLst>
          </p:cNvPr>
          <p:cNvSpPr/>
          <p:nvPr/>
        </p:nvSpPr>
        <p:spPr>
          <a:xfrm>
            <a:off x="2603143" y="4788212"/>
            <a:ext cx="543530" cy="22680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53D7167-5CBA-B920-7BDE-B66FB415CC12}"/>
              </a:ext>
            </a:extLst>
          </p:cNvPr>
          <p:cNvSpPr/>
          <p:nvPr/>
        </p:nvSpPr>
        <p:spPr>
          <a:xfrm>
            <a:off x="8601287" y="1743509"/>
            <a:ext cx="543530" cy="22680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93EB613-76C0-D377-CD93-A0106AABE3E8}"/>
              </a:ext>
            </a:extLst>
          </p:cNvPr>
          <p:cNvSpPr/>
          <p:nvPr/>
        </p:nvSpPr>
        <p:spPr>
          <a:xfrm>
            <a:off x="5552470" y="1743510"/>
            <a:ext cx="543530" cy="22680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E63424-2224-44D0-FD22-D2159C99BF19}"/>
              </a:ext>
            </a:extLst>
          </p:cNvPr>
          <p:cNvSpPr txBox="1"/>
          <p:nvPr/>
        </p:nvSpPr>
        <p:spPr>
          <a:xfrm>
            <a:off x="9157158" y="4659691"/>
            <a:ext cx="2982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Outdoor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cost (rent + labor)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Mimic natural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Thermophilic heat for winter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BFC23B-1D2E-6DD7-4AD2-E36029A743CD}"/>
              </a:ext>
            </a:extLst>
          </p:cNvPr>
          <p:cNvSpPr txBox="1"/>
          <p:nvPr/>
        </p:nvSpPr>
        <p:spPr>
          <a:xfrm>
            <a:off x="9588857" y="3755455"/>
            <a:ext cx="2707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???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B9D4C4-0D8D-2E99-B9DF-4F390537DA7A}"/>
              </a:ext>
            </a:extLst>
          </p:cNvPr>
          <p:cNvSpPr txBox="1"/>
          <p:nvPr/>
        </p:nvSpPr>
        <p:spPr>
          <a:xfrm>
            <a:off x="9747642" y="3057030"/>
            <a:ext cx="180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Labor + Space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B99DDB-35AA-E863-4A2E-8139FF895562}"/>
              </a:ext>
            </a:extLst>
          </p:cNvPr>
          <p:cNvSpPr txBox="1"/>
          <p:nvPr/>
        </p:nvSpPr>
        <p:spPr>
          <a:xfrm>
            <a:off x="5002313" y="6502881"/>
            <a:ext cx="262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 and rent $$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95B36B4-8645-3F37-4407-72FF400AF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1" y="3426362"/>
            <a:ext cx="2137183" cy="2945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69AF3-336F-AC1B-C158-A7E04B165283}"/>
              </a:ext>
            </a:extLst>
          </p:cNvPr>
          <p:cNvSpPr txBox="1"/>
          <p:nvPr/>
        </p:nvSpPr>
        <p:spPr>
          <a:xfrm>
            <a:off x="317931" y="116566"/>
            <a:ext cx="663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Vermicomposting: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6806A-1D26-179F-6914-289A3A73F679}"/>
              </a:ext>
            </a:extLst>
          </p:cNvPr>
          <p:cNvSpPr txBox="1"/>
          <p:nvPr/>
        </p:nvSpPr>
        <p:spPr>
          <a:xfrm>
            <a:off x="408903" y="954649"/>
            <a:ext cx="2973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High Quality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Winter 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Labor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43851-F92B-9676-2461-A339A02C06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>
          <a:xfrm>
            <a:off x="6277118" y="702905"/>
            <a:ext cx="2119349" cy="2387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CD61BC-9BF4-3093-A4E6-47583222C9E9}"/>
              </a:ext>
            </a:extLst>
          </p:cNvPr>
          <p:cNvSpPr txBox="1"/>
          <p:nvPr/>
        </p:nvSpPr>
        <p:spPr>
          <a:xfrm>
            <a:off x="6928243" y="3059668"/>
            <a:ext cx="98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B12B2-372D-2E5B-EC88-A43E8C090576}"/>
              </a:ext>
            </a:extLst>
          </p:cNvPr>
          <p:cNvSpPr txBox="1"/>
          <p:nvPr/>
        </p:nvSpPr>
        <p:spPr>
          <a:xfrm>
            <a:off x="1019674" y="6349444"/>
            <a:ext cx="98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“CFT”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24933-BFFF-8E22-D23D-0E275308C6D5}"/>
              </a:ext>
            </a:extLst>
          </p:cNvPr>
          <p:cNvSpPr txBox="1"/>
          <p:nvPr/>
        </p:nvSpPr>
        <p:spPr>
          <a:xfrm>
            <a:off x="6464685" y="333020"/>
            <a:ext cx="193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“worm bunker”</a:t>
            </a:r>
          </a:p>
        </p:txBody>
      </p:sp>
    </p:spTree>
    <p:extLst>
      <p:ext uri="{BB962C8B-B14F-4D97-AF65-F5344CB8AC3E}">
        <p14:creationId xmlns:p14="http://schemas.microsoft.com/office/powerpoint/2010/main" val="3788221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25473-13D8-450F-5276-A7BCAB9C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b="18199"/>
          <a:stretch/>
        </p:blipFill>
        <p:spPr>
          <a:xfrm>
            <a:off x="5503051" y="961292"/>
            <a:ext cx="5598703" cy="4935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3A666-E492-3F38-1CDD-75443861538A}"/>
              </a:ext>
            </a:extLst>
          </p:cNvPr>
          <p:cNvSpPr txBox="1"/>
          <p:nvPr/>
        </p:nvSpPr>
        <p:spPr>
          <a:xfrm>
            <a:off x="688619" y="3086457"/>
            <a:ext cx="4323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Nightmare scenario!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Learn, then grow</a:t>
            </a:r>
          </a:p>
        </p:txBody>
      </p:sp>
      <p:pic>
        <p:nvPicPr>
          <p:cNvPr id="3" name="Picture 2" descr="A person playing a trumpet&#10;&#10;Description automatically generated with low confidence">
            <a:extLst>
              <a:ext uri="{FF2B5EF4-FFF2-40B4-BE49-F238E27FC236}">
                <a16:creationId xmlns:a16="http://schemas.microsoft.com/office/drawing/2014/main" id="{56A1C1D1-36F9-122B-A911-677ABF529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46" y="1229225"/>
            <a:ext cx="3364089" cy="16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4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4F0B831-3F7B-28F3-86C6-F064C54A2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3" y="3291087"/>
            <a:ext cx="4278639" cy="2856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34BE63-6E62-A52C-2D8C-2AD0407AA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30159" b="30476"/>
          <a:stretch/>
        </p:blipFill>
        <p:spPr>
          <a:xfrm>
            <a:off x="6866406" y="378662"/>
            <a:ext cx="4707870" cy="2715974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CDB7B5C1-9393-5A2C-582F-953F2EF80842}"/>
              </a:ext>
            </a:extLst>
          </p:cNvPr>
          <p:cNvSpPr/>
          <p:nvPr/>
        </p:nvSpPr>
        <p:spPr>
          <a:xfrm>
            <a:off x="5035992" y="3693618"/>
            <a:ext cx="1121229" cy="435429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FF5AF-E499-8C23-4DBB-AEFAC5AFAE53}"/>
              </a:ext>
            </a:extLst>
          </p:cNvPr>
          <p:cNvSpPr txBox="1"/>
          <p:nvPr/>
        </p:nvSpPr>
        <p:spPr>
          <a:xfrm>
            <a:off x="366765" y="184217"/>
            <a:ext cx="2841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Collection: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DD67D8-B041-39C4-91F1-7532FF0FF511}"/>
              </a:ext>
            </a:extLst>
          </p:cNvPr>
          <p:cNvSpPr txBox="1"/>
          <p:nvPr/>
        </p:nvSpPr>
        <p:spPr>
          <a:xfrm>
            <a:off x="6954902" y="692866"/>
            <a:ext cx="284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Lift Gate!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E9E04-FF0E-F01E-6C98-6A1391CC3D08}"/>
              </a:ext>
            </a:extLst>
          </p:cNvPr>
          <p:cNvSpPr txBox="1"/>
          <p:nvPr/>
        </p:nvSpPr>
        <p:spPr>
          <a:xfrm>
            <a:off x="4836132" y="4396031"/>
            <a:ext cx="2841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 trips = </a:t>
            </a:r>
          </a:p>
          <a:p>
            <a:r>
              <a:rPr lang="en-US" b="1" dirty="0"/>
              <a:t>Less fuel + labor</a:t>
            </a:r>
          </a:p>
        </p:txBody>
      </p:sp>
      <p:pic>
        <p:nvPicPr>
          <p:cNvPr id="8" name="Picture 7" descr="A picture containing text, snow, outdoor, bin&#10;&#10;Description automatically generated">
            <a:extLst>
              <a:ext uri="{FF2B5EF4-FFF2-40B4-BE49-F238E27FC236}">
                <a16:creationId xmlns:a16="http://schemas.microsoft.com/office/drawing/2014/main" id="{678DE4CE-1AE0-765A-16DA-68802E7D87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6" b="4956"/>
          <a:stretch/>
        </p:blipFill>
        <p:spPr>
          <a:xfrm>
            <a:off x="6874337" y="3298746"/>
            <a:ext cx="2403587" cy="2596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4D5233-5AB5-6F12-38EC-AE527269D019}"/>
              </a:ext>
            </a:extLst>
          </p:cNvPr>
          <p:cNvSpPr txBox="1"/>
          <p:nvPr/>
        </p:nvSpPr>
        <p:spPr>
          <a:xfrm>
            <a:off x="7032767" y="5929371"/>
            <a:ext cx="208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“Bucket Exchange” Kiosks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0B08B-CA97-620F-8314-F5F8A5FF98B0}"/>
              </a:ext>
            </a:extLst>
          </p:cNvPr>
          <p:cNvSpPr txBox="1"/>
          <p:nvPr/>
        </p:nvSpPr>
        <p:spPr>
          <a:xfrm>
            <a:off x="624319" y="877532"/>
            <a:ext cx="3888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Maximize diversion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High Quality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Semi-dispersed Service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Winter Temps</a:t>
            </a:r>
          </a:p>
          <a:p>
            <a:r>
              <a:rPr lang="en-US" dirty="0"/>
              <a:t> </a:t>
            </a:r>
          </a:p>
        </p:txBody>
      </p:sp>
      <p:pic>
        <p:nvPicPr>
          <p:cNvPr id="10" name="Picture 9" descr="A picture containing rock, outdoor, rocky&#10;&#10;Description automatically generated">
            <a:extLst>
              <a:ext uri="{FF2B5EF4-FFF2-40B4-BE49-F238E27FC236}">
                <a16:creationId xmlns:a16="http://schemas.microsoft.com/office/drawing/2014/main" id="{BB8951C7-E714-0091-05F6-4D1DE76E9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993" y="4706975"/>
            <a:ext cx="1300856" cy="1734475"/>
          </a:xfrm>
          <a:prstGeom prst="rect">
            <a:avLst/>
          </a:prstGeom>
        </p:spPr>
      </p:pic>
      <p:pic>
        <p:nvPicPr>
          <p:cNvPr id="12" name="Picture 11" descr="A picture containing outdoor, surfing, board, wave&#10;&#10;Description automatically generated">
            <a:extLst>
              <a:ext uri="{FF2B5EF4-FFF2-40B4-BE49-F238E27FC236}">
                <a16:creationId xmlns:a16="http://schemas.microsoft.com/office/drawing/2014/main" id="{BF446B78-A64F-2704-6CF8-541EBF612E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4" b="29653"/>
          <a:stretch/>
        </p:blipFill>
        <p:spPr>
          <a:xfrm>
            <a:off x="9499377" y="3185856"/>
            <a:ext cx="2176089" cy="13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32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690D1-62FF-2116-81B9-2AAAA12E6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" b="8556"/>
          <a:stretch/>
        </p:blipFill>
        <p:spPr>
          <a:xfrm>
            <a:off x="5935919" y="214489"/>
            <a:ext cx="2441191" cy="2794366"/>
          </a:xfrm>
          <a:prstGeom prst="rect">
            <a:avLst/>
          </a:prstGeom>
        </p:spPr>
      </p:pic>
      <p:pic>
        <p:nvPicPr>
          <p:cNvPr id="3" name="Picture 2" descr="A picture containing outdoor, sky, old, roof&#10;&#10;Description automatically generated">
            <a:extLst>
              <a:ext uri="{FF2B5EF4-FFF2-40B4-BE49-F238E27FC236}">
                <a16:creationId xmlns:a16="http://schemas.microsoft.com/office/drawing/2014/main" id="{ACA71708-5694-6257-4E1C-24DA65D08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95" y="3057770"/>
            <a:ext cx="2404534" cy="3206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24059-4388-9916-3EF8-33178F1C2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3" y="3144596"/>
            <a:ext cx="3457237" cy="230773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9DA0887-9BCE-3FE3-3A5A-5EF4AE1B0642}"/>
              </a:ext>
            </a:extLst>
          </p:cNvPr>
          <p:cNvSpPr/>
          <p:nvPr/>
        </p:nvSpPr>
        <p:spPr>
          <a:xfrm>
            <a:off x="4305209" y="3809732"/>
            <a:ext cx="1121229" cy="435429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7CD06-62B6-694A-E190-426D50D9153D}"/>
              </a:ext>
            </a:extLst>
          </p:cNvPr>
          <p:cNvSpPr txBox="1"/>
          <p:nvPr/>
        </p:nvSpPr>
        <p:spPr>
          <a:xfrm>
            <a:off x="465368" y="214489"/>
            <a:ext cx="463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Process and Equipment: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DB505-1DB4-DF8B-574B-C9AA6E479C30}"/>
              </a:ext>
            </a:extLst>
          </p:cNvPr>
          <p:cNvSpPr txBox="1"/>
          <p:nvPr/>
        </p:nvSpPr>
        <p:spPr>
          <a:xfrm>
            <a:off x="6095999" y="6211669"/>
            <a:ext cx="342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Buy used, no leaks!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Windrow “flipping”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84509-EFCD-97D1-DEC0-8F2957CD709D}"/>
              </a:ext>
            </a:extLst>
          </p:cNvPr>
          <p:cNvSpPr txBox="1"/>
          <p:nvPr/>
        </p:nvSpPr>
        <p:spPr>
          <a:xfrm>
            <a:off x="1425822" y="5555056"/>
            <a:ext cx="248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 200 </a:t>
            </a:r>
            <a:r>
              <a:rPr lang="en-US" dirty="0" err="1"/>
              <a:t>lbs</a:t>
            </a:r>
            <a:r>
              <a:rPr lang="en-US" dirty="0"/>
              <a:t>/week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7E68F3D-54B2-0355-E042-BF9942A16272}"/>
              </a:ext>
            </a:extLst>
          </p:cNvPr>
          <p:cNvSpPr/>
          <p:nvPr/>
        </p:nvSpPr>
        <p:spPr>
          <a:xfrm>
            <a:off x="8680343" y="3866176"/>
            <a:ext cx="1121229" cy="435429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8BF84-5ADA-A6FF-F36E-08B89BB41BAE}"/>
              </a:ext>
            </a:extLst>
          </p:cNvPr>
          <p:cNvSpPr txBox="1"/>
          <p:nvPr/>
        </p:nvSpPr>
        <p:spPr>
          <a:xfrm>
            <a:off x="10224028" y="2408690"/>
            <a:ext cx="2707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???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72947-3506-7D85-71BC-9C01776CF980}"/>
              </a:ext>
            </a:extLst>
          </p:cNvPr>
          <p:cNvSpPr txBox="1"/>
          <p:nvPr/>
        </p:nvSpPr>
        <p:spPr>
          <a:xfrm>
            <a:off x="10250304" y="3565781"/>
            <a:ext cx="1819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Loader?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Grants!!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48487F-1611-AE4B-A505-77A97F3A8241}"/>
              </a:ext>
            </a:extLst>
          </p:cNvPr>
          <p:cNvSpPr txBox="1"/>
          <p:nvPr/>
        </p:nvSpPr>
        <p:spPr>
          <a:xfrm>
            <a:off x="540762" y="1055706"/>
            <a:ext cx="2583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Maximize diversion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Labor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79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585</Words>
  <Application>Microsoft Office PowerPoint</Application>
  <PresentationFormat>Widescreen</PresentationFormat>
  <Paragraphs>164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johnson</dc:creator>
  <cp:lastModifiedBy>karl johnson</cp:lastModifiedBy>
  <cp:revision>15</cp:revision>
  <dcterms:created xsi:type="dcterms:W3CDTF">2023-01-22T15:37:42Z</dcterms:created>
  <dcterms:modified xsi:type="dcterms:W3CDTF">2023-01-23T15:46:37Z</dcterms:modified>
</cp:coreProperties>
</file>