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embeddedFontLst>
    <p:embeddedFont>
      <p:font typeface="Oswald Medium"/>
      <p:regular r:id="rId26"/>
      <p:bold r:id="rId27"/>
    </p:embeddedFont>
    <p:embeddedFont>
      <p:font typeface="Average"/>
      <p:regular r:id="rId28"/>
    </p:embeddedFont>
    <p:embeddedFont>
      <p:font typeface="Oswald"/>
      <p:regular r:id="rId29"/>
      <p:bold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OswaldMedium-regular.fntdata"/><Relationship Id="rId25" Type="http://schemas.openxmlformats.org/officeDocument/2006/relationships/slide" Target="slides/slide20.xml"/><Relationship Id="rId28" Type="http://schemas.openxmlformats.org/officeDocument/2006/relationships/font" Target="fonts/Average-regular.fntdata"/><Relationship Id="rId27" Type="http://schemas.openxmlformats.org/officeDocument/2006/relationships/font" Target="fonts/OswaldMedium-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swald-regular.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Oswald-bold.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2.calrecycle.ca.gov/Docs/Web/115980"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mailto:cc4greenspaces@gmail.com"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com/playlist?list=PLY6OF4oXCBS87V3HVDn_PrNH_hCJ6CKIc"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1167d3a0a1a_6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1167d3a0a1a_6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My name is Kourtnii, and I go by she/her/hers. Nice to see many of you again!</a:t>
            </a:r>
            <a:endParaRPr/>
          </a:p>
          <a:p>
            <a:pPr indent="0" lvl="0" marL="0" rtl="0" algn="l">
              <a:spcBef>
                <a:spcPts val="0"/>
              </a:spcBef>
              <a:spcAft>
                <a:spcPts val="0"/>
              </a:spcAft>
              <a:buNone/>
            </a:pPr>
            <a:r>
              <a:rPr lang="en"/>
              <a:t>-	I am currently serving as a Regional Coordinator with the CA Alliance for Community Composting.</a:t>
            </a:r>
            <a:endParaRPr/>
          </a:p>
          <a:p>
            <a:pPr indent="0" lvl="0" marL="0" rtl="0" algn="l">
              <a:spcBef>
                <a:spcPts val="0"/>
              </a:spcBef>
              <a:spcAft>
                <a:spcPts val="0"/>
              </a:spcAft>
              <a:buNone/>
            </a:pPr>
            <a:r>
              <a:rPr lang="en"/>
              <a:t>-	I’m really excited to share what the folks out here in CA have been accomplishing through a state pilot program called “Community Composting for Green Spaces” or CCGS.</a:t>
            </a:r>
            <a:endParaRPr/>
          </a:p>
          <a:p>
            <a:pPr indent="0" lvl="0" marL="0" rtl="0" algn="l">
              <a:spcBef>
                <a:spcPts val="0"/>
              </a:spcBef>
              <a:spcAft>
                <a:spcPts val="0"/>
              </a:spcAft>
              <a:buNone/>
            </a:pPr>
            <a:r>
              <a:rPr lang="en"/>
              <a:t>-	Our journey to rally the team and submit a CCGS grant proposal began literally at the outset of COVID, so it’s been both an </a:t>
            </a:r>
            <a:r>
              <a:rPr lang="en"/>
              <a:t>ecstatic and challenging</a:t>
            </a:r>
            <a:r>
              <a:rPr lang="en"/>
              <a:t> 3 years seeing our plan play out in reality.  The story ends better than we </a:t>
            </a:r>
            <a:r>
              <a:rPr lang="en"/>
              <a:t>anticipated, so please sit on the edge of your seats.</a:t>
            </a:r>
            <a:endParaRPr/>
          </a:p>
          <a:p>
            <a:pPr indent="0" lvl="0" marL="0" rtl="0" algn="l">
              <a:spcBef>
                <a:spcPts val="0"/>
              </a:spcBef>
              <a:spcAft>
                <a:spcPts val="0"/>
              </a:spcAft>
              <a:buNone/>
            </a:pPr>
            <a:r>
              <a:rPr lang="en"/>
              <a:t>-	</a:t>
            </a:r>
            <a:r>
              <a:rPr lang="en">
                <a:solidFill>
                  <a:schemeClr val="dk1"/>
                </a:solidFill>
              </a:rPr>
              <a:t>Today, I’ll go over how we built and coordinated our program, sometimes making it up as we went along, and our progress to-date working alongside our community partners to carve out a viable space for community-scale operations in this industry.</a:t>
            </a:r>
            <a:endParaRPr>
              <a:solidFill>
                <a:schemeClr val="dk1"/>
              </a:solidFill>
            </a:endParaRPr>
          </a:p>
          <a:p>
            <a:pPr indent="0" lvl="0" marL="0" rtl="0" algn="l">
              <a:spcBef>
                <a:spcPts val="0"/>
              </a:spcBef>
              <a:spcAft>
                <a:spcPts val="0"/>
              </a:spcAft>
              <a:buNone/>
            </a:pPr>
            <a:r>
              <a:rPr lang="en">
                <a:solidFill>
                  <a:schemeClr val="dk1"/>
                </a:solidFill>
              </a:rPr>
              <a:t>-	I’ll start with the overall program design and how we selected projects to participate.  Then I’ll discuss training project groups and site planning.  For most of last year we’ve been focused on data metrics and tracking, so next I’ll discuss what we’ve been looking at and how. Finally, we’re currently in our program assessment phase, so I’ll talk a little bit about our program impact.</a:t>
            </a:r>
            <a:endParaRPr/>
          </a:p>
          <a:p>
            <a:pPr indent="0" lvl="0" marL="0" rtl="0" algn="l">
              <a:spcBef>
                <a:spcPts val="0"/>
              </a:spcBef>
              <a:spcAft>
                <a:spcPts val="0"/>
              </a:spcAft>
              <a:buNone/>
            </a:pPr>
            <a:r>
              <a:rPr lang="en"/>
              <a:t>-	I also want to note that this presentation was first prepared from a collaborative effort by all the CCGS Regional Coordinators for the an industry network presentation one of our teammates gave last Spring. A special thank you to Zro and others for your contributions.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1167d3a0a1a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1167d3a0a1a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
                <a:solidFill>
                  <a:schemeClr val="dk1"/>
                </a:solidFill>
              </a:rPr>
              <a:t>By the end of Soil Summer Camp, 98% of attendees claimed they were more confident to operate composting programs where they live, and many expressed they were interested in hosting their own workshops.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Beyond this, people had formed real bonds and cross-regional connections with one another, which–after the </a:t>
            </a:r>
            <a:r>
              <a:rPr lang="en">
                <a:solidFill>
                  <a:schemeClr val="dk1"/>
                </a:solidFill>
              </a:rPr>
              <a:t>full</a:t>
            </a:r>
            <a:r>
              <a:rPr lang="en">
                <a:solidFill>
                  <a:schemeClr val="dk1"/>
                </a:solidFill>
              </a:rPr>
              <a:t> year of isolation and virtual living we had all endured–has made California’s network of community composters even stronger!</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CCGS Regional Coordinators continue to conduct additional trainings for sites that request assistance in strengthening their technical skills and community engagement, and some CCGS groups are also now training each other directly.</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1167d3a0a1a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1167d3a0a1a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
                <a:solidFill>
                  <a:schemeClr val="dk1"/>
                </a:solidFill>
              </a:rPr>
              <a:t>The next step for us was to support each project in developing and focusing their visions to be able to craft site plans and budget proposals, and allocate resources for each region based on those needs.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For months, we worked intimately with each team in </a:t>
            </a:r>
            <a:r>
              <a:rPr lang="en">
                <a:solidFill>
                  <a:schemeClr val="dk1"/>
                </a:solidFill>
              </a:rPr>
              <a:t>participatory</a:t>
            </a:r>
            <a:r>
              <a:rPr lang="en">
                <a:solidFill>
                  <a:schemeClr val="dk1"/>
                </a:solidFill>
              </a:rPr>
              <a:t> dialogue</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Visiting their sites</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Talking through ideas and possible obstacles</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Identifying community partnerships and</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Guiding folks on local compost policy</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11691ad320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11691ad320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
                <a:solidFill>
                  <a:schemeClr val="dk1"/>
                </a:solidFill>
              </a:rPr>
              <a:t>In some cases, this required thoughtful, ecological design to create spaces that were reflective of deep community feedback. In other cases, we worked with groups to maximize compact spaces by using mixed methodologies, like aerated static piles in combination with vermicomposting, in order to process more material on limited lot sizes.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These are some examples of site designs submitted to CalRecycle.</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1167d3a0a1a_2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1167d3a0a1a_2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
                <a:solidFill>
                  <a:schemeClr val="dk1"/>
                </a:solidFill>
              </a:rPr>
              <a:t>We have completed infrastructure and green spaces development at almost 90% of our approved sites, some launching from the ground up. We’ve delivered tools, planted trees, and begun inviting the people that live in surrounding communities to come learn from this work alongside us, and encourage them to divert the organic material they generate toward local benefits.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12 sites discontinued their involvement with the program either due to loss of land access, regulatory challenges with zoning and hauling, or were not able to complete the training and planning process to launch.t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CACC therefore dealt with some </a:t>
            </a:r>
            <a:r>
              <a:rPr lang="en">
                <a:solidFill>
                  <a:schemeClr val="dk1"/>
                </a:solidFill>
              </a:rPr>
              <a:t>reshuffling</a:t>
            </a:r>
            <a:r>
              <a:rPr lang="en">
                <a:solidFill>
                  <a:schemeClr val="dk1"/>
                </a:solidFill>
              </a:rPr>
              <a:t> of program </a:t>
            </a:r>
            <a:r>
              <a:rPr lang="en">
                <a:solidFill>
                  <a:schemeClr val="dk1"/>
                </a:solidFill>
              </a:rPr>
              <a:t>participants</a:t>
            </a:r>
            <a:r>
              <a:rPr lang="en">
                <a:solidFill>
                  <a:schemeClr val="dk1"/>
                </a:solidFill>
              </a:rPr>
              <a:t> and funds in the third </a:t>
            </a:r>
            <a:r>
              <a:rPr lang="en">
                <a:solidFill>
                  <a:schemeClr val="dk1"/>
                </a:solidFill>
              </a:rPr>
              <a:t>quarter</a:t>
            </a:r>
            <a:r>
              <a:rPr lang="en">
                <a:solidFill>
                  <a:schemeClr val="dk1"/>
                </a:solidFill>
              </a:rPr>
              <a:t> last year to make sure we expend the full program grant, but in the end we are still working with 105 groups to launch 120 sites.</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1167d3a0a1a_6_2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1167d3a0a1a_6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
                <a:solidFill>
                  <a:schemeClr val="dk1"/>
                </a:solidFill>
              </a:rPr>
              <a:t>For the past year, we have been tracking key performance metrics at each site.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We are currently gathering and analyzing data in for diversion, trees, jobs, and compost produced using Google forms.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Meanwhile, CACC leadership is working with software and hardware developer Epic Renewal to beta launch a free and open-source application for handheld devices that aims to make data tracking easier for site operators, community members, and volunteers.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At 10 select sites, we are also piloting remote sensing technology from WeRadiate that will measure important metrics in the decomposition process such as pile moisture, temperature, and oxygen levels. </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Both these tools are intended for small-scale operators anywhere to track quality control so they can maintain best management practice standards.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Finally, we will be testing the finished compost quality at every site </a:t>
            </a:r>
            <a:r>
              <a:rPr lang="en">
                <a:solidFill>
                  <a:schemeClr val="dk1"/>
                </a:solidFill>
              </a:rPr>
              <a:t>through</a:t>
            </a:r>
            <a:r>
              <a:rPr lang="en">
                <a:solidFill>
                  <a:schemeClr val="dk1"/>
                </a:solidFill>
              </a:rPr>
              <a:t> both professional labs, and soon we will also be able to conduct our own tests at a community-led bioassay lab that is being created at LA Compost.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Lynn Fang has been offering pre- and post-soil quality analyses at a dozen select locations to help us measure the effectiveness of “craft compost” end uses on soil health.</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1167d3a0a1a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1167d3a0a1a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
                <a:solidFill>
                  <a:schemeClr val="dk1"/>
                </a:solidFill>
              </a:rPr>
              <a:t>We are in the process now of conducting our final Compost Hub Health Assessments to track and measure other qualitative indicators of holistic economies and the long term sustainability of these projects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With this data we will be able to measure the full value of community composting initiatives in terms of building local self-reliance.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We’ll demonstrate that making meaningful investments in these communities, and trusting the people that live in them to steward the work, can have many amplifying effects.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1183c1736b5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1183c1736b5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
                <a:solidFill>
                  <a:schemeClr val="dk1"/>
                </a:solidFill>
                <a:highlight>
                  <a:srgbClr val="FFFFFF"/>
                </a:highlight>
              </a:rPr>
              <a:t>65 </a:t>
            </a:r>
            <a:r>
              <a:rPr lang="en">
                <a:solidFill>
                  <a:schemeClr val="dk1"/>
                </a:solidFill>
              </a:rPr>
              <a:t>part-time and place-based site operators are providing on average about 5-15 hours each week for compost operations and community engagement at CCGS sites.  Last year, this translated to 12.5 full-time equivalent jobs.</a:t>
            </a:r>
            <a:endParaRPr>
              <a:solidFill>
                <a:schemeClr val="dk1"/>
              </a:solidFill>
            </a:endParaRPr>
          </a:p>
          <a:p>
            <a:pPr indent="-298450" lvl="0" marL="457200" rtl="0" algn="l">
              <a:lnSpc>
                <a:spcPct val="115000"/>
              </a:lnSpc>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The majority of these positions are held by low-income and underrepresented individuals in historically underserved communities.</a:t>
            </a:r>
            <a:endParaRPr>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In addition, groups have reported distributing fresh produce grown on-site to food insecure residents, engaging thousands of volunteer hours in hands-on project activities, and hosting hundreds of public events for people to engage on a regular basis with their compost hubs and learn about innovative methods to improve resource recovery and soil health in California. </a:t>
            </a:r>
            <a:endParaRPr>
              <a:solidFill>
                <a:schemeClr val="dk1"/>
              </a:solidFill>
              <a:latin typeface="Calibri"/>
              <a:ea typeface="Calibri"/>
              <a:cs typeface="Calibri"/>
              <a:sym typeface="Calibri"/>
            </a:endParaRPr>
          </a:p>
          <a:p>
            <a:pPr indent="-298450" lvl="0" marL="457200" rtl="0" algn="l">
              <a:spcBef>
                <a:spcPts val="0"/>
              </a:spcBef>
              <a:spcAft>
                <a:spcPts val="0"/>
              </a:spcAft>
              <a:buClr>
                <a:schemeClr val="dk1"/>
              </a:buClr>
              <a:buSzPts val="1100"/>
              <a:buChar char="-"/>
            </a:pPr>
            <a:r>
              <a:rPr lang="en">
                <a:solidFill>
                  <a:schemeClr val="dk1"/>
                </a:solidFill>
              </a:rPr>
              <a:t>The work is shown to be fulfilling, educational, and fun!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1167d3a0a1a_6_2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1167d3a0a1a_6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	</a:t>
            </a:r>
            <a:r>
              <a:rPr lang="en">
                <a:solidFill>
                  <a:schemeClr val="dk1"/>
                </a:solidFill>
              </a:rPr>
              <a:t>During the site proposal development phase, we calculated the estimated total emission reduction factors at each site over a period of 80 weeks based on three things:</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The expected amount of food and other green material they plan to process</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total trees planted</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And yards of compost produced by the end of the program. </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This job estimate is across the program as a whole, and includes hours spent on direct grant coordination activities as well as site operations. With just site operations, it’s 18 FTE which translated to about 80 part-time, well paid jobs.</a:t>
            </a:r>
            <a:endParaRPr>
              <a:solidFill>
                <a:schemeClr val="dk1"/>
              </a:solidFill>
            </a:endParaRPr>
          </a:p>
          <a:p>
            <a:pPr indent="0" lvl="0" marL="0" rtl="0" algn="l">
              <a:spcBef>
                <a:spcPts val="0"/>
              </a:spcBef>
              <a:spcAft>
                <a:spcPts val="0"/>
              </a:spcAft>
              <a:buNone/>
            </a:pPr>
            <a:r>
              <a:rPr lang="en">
                <a:solidFill>
                  <a:schemeClr val="dk1"/>
                </a:solidFill>
              </a:rPr>
              <a:t>-	We also originally estimated we’d spend in total about $900K on labor and $200K on infrastructure, trees, composting testing and analysis. The cost per ton is broken down for diversion alone (in terms of both labor and infrastructure), and then the cost per ton for providing all other community benefits of the CCGS program, so that we can more accurately demonstrate the affordability of small-scale systems.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sz="1000"/>
              <a:t>However, most programs only launched in January 2022, so they have been running for only 52-60 weeks. The second quarter saw an increase in productivity and efficiency, and site operations became consolidated under several well-skilled group members of IDI and LA Compost.</a:t>
            </a:r>
            <a:endParaRPr sz="10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1e78fe704a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1e78fe704a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This was our annual program impacts last year, and our AVERAGE program site cost to divert one ton of material.  </a:t>
            </a:r>
            <a:r>
              <a:rPr lang="en">
                <a:solidFill>
                  <a:schemeClr val="dk1"/>
                </a:solidFill>
              </a:rPr>
              <a:t>We’re on track to meet our program goals and we have 35% of our regional budgets left to spend.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latin typeface="Calibri"/>
                <a:ea typeface="Calibri"/>
                <a:cs typeface="Calibri"/>
                <a:sym typeface="Calibri"/>
              </a:rPr>
              <a:t>In 2022, CACC spent $685,000 dollars supporting 105 community groups across the state of California collectively diverting 3,375 tons of organics through the 120 small compost hubs that launched or expanded as part of CCGS.  Our average operations cost last year was only $200 per ton of organic material diverted, which is far below the </a:t>
            </a:r>
            <a:r>
              <a:rPr lang="en" u="sng">
                <a:solidFill>
                  <a:srgbClr val="1155CC"/>
                </a:solidFill>
                <a:latin typeface="Calibri"/>
                <a:ea typeface="Calibri"/>
                <a:cs typeface="Calibri"/>
                <a:sym typeface="Calibri"/>
                <a:hlinkClick r:id="rId2">
                  <a:extLst>
                    <a:ext uri="{A12FA001-AC4F-418D-AE19-62706E023703}">
                      <ahyp:hlinkClr val="tx"/>
                    </a:ext>
                  </a:extLst>
                </a:hlinkClick>
              </a:rPr>
              <a:t>industry average for commercial composting corporations</a:t>
            </a:r>
            <a:r>
              <a:rPr lang="en">
                <a:solidFill>
                  <a:schemeClr val="dk1"/>
                </a:solidFill>
                <a:latin typeface="Calibri"/>
                <a:ea typeface="Calibri"/>
                <a:cs typeface="Calibri"/>
                <a:sym typeface="Calibri"/>
              </a:rPr>
              <a:t> at $373 per ton.</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latin typeface="Calibri"/>
                <a:ea typeface="Calibri"/>
                <a:cs typeface="Calibri"/>
                <a:sym typeface="Calibri"/>
              </a:rPr>
              <a:t>We estimate that CCGS project sites collectively reduced emissions by 583 MTCO2e from diversion alone, with another 1,031 MTCO2e in reductions achieved by applying the 2,750 cubic yards of compost produced last year on local gardens and farms, 369,000 MTCO2e by planting 59 trees, and an unknown amount of greenhouse gas emission reductions as a result of less vehicles miles traveled for conducting these operations.</a:t>
            </a:r>
            <a:endParaRPr sz="10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1167d3a0a1a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1167d3a0a1a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
                <a:solidFill>
                  <a:schemeClr val="dk1"/>
                </a:solidFill>
              </a:rPr>
              <a:t>Now that we know what one-and-a-half millions dollars can get you when working in a collaborative network…. It’s time to spread the news.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For us, this is what we can now present to our state legislature.  “</a:t>
            </a:r>
            <a:r>
              <a:rPr lang="en">
                <a:solidFill>
                  <a:schemeClr val="dk1"/>
                </a:solidFill>
              </a:rPr>
              <a:t>By 2025, California will need to divert approximately 26.8 million tons of organic material annually. To accommodate this, CalRecycle has estimated the state will need to spend $17.4 billion dollars establishing new organic collection, processing, and recycling infrastructure, including building about 85 new large-scale compost facilities to do so (and these are far from completion)…”</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If we replicate this program with just 1% of the projected state costs for these landfill diversion investments (which is $174 million dollars), small scale recovery solutions could add up to capturing about 5% of all material generated in the state annually, and for half the cost of commercial enterprises to do the same thing. That’s something to talk to policymakers about!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And similarly at the local level, by investing just $1 million of a local county’s budget TODAY to support launching a decentralized network of 100 community-based projects in open green spaces, this is the capacity we estimate can be accomplished in under 2 years and be sustained for many more.</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___</a:t>
            </a:r>
            <a:endParaRPr b="1">
              <a:solidFill>
                <a:schemeClr val="dk1"/>
              </a:solidFill>
            </a:endParaRPr>
          </a:p>
          <a:p>
            <a:pPr indent="0" lvl="0" marL="914400" rtl="0" algn="l">
              <a:spcBef>
                <a:spcPts val="0"/>
              </a:spcBef>
              <a:spcAft>
                <a:spcPts val="0"/>
              </a:spcAft>
              <a:buNone/>
            </a:pPr>
            <a:r>
              <a:rPr lang="en">
                <a:solidFill>
                  <a:schemeClr val="dk1"/>
                </a:solidFill>
              </a:rPr>
              <a:t>Outside of state and federal funding for compost programs, this work could also be applicable for grant programs in other related climate mitigation activities, like </a:t>
            </a:r>
            <a:r>
              <a:rPr lang="en">
                <a:solidFill>
                  <a:schemeClr val="dk1"/>
                </a:solidFill>
              </a:rPr>
              <a:t>climate smart agriculture, healthy soils initiatives, sustainable cities, urban greening, habitat conservation, and food security. </a:t>
            </a:r>
            <a:endParaRPr>
              <a:solidFill>
                <a:schemeClr val="dk1"/>
              </a:solidFill>
            </a:endParaRPr>
          </a:p>
          <a:p>
            <a:pPr indent="-298450" lvl="0" marL="457200" rtl="0" algn="l">
              <a:lnSpc>
                <a:spcPct val="115000"/>
              </a:lnSpc>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Demand for community compost hubs is underfunded and oversubscribed in all major CA urban areas.</a:t>
            </a:r>
            <a:endParaRPr>
              <a:solidFill>
                <a:schemeClr val="dk1"/>
              </a:solidFill>
            </a:endParaRPr>
          </a:p>
          <a:p>
            <a:pPr indent="0" lvl="0" marL="457200" rtl="0" algn="l">
              <a:spcBef>
                <a:spcPts val="0"/>
              </a:spcBef>
              <a:spcAft>
                <a:spcPts val="0"/>
              </a:spcAft>
              <a:buNone/>
            </a:pPr>
            <a:r>
              <a:rPr lang="en">
                <a:solidFill>
                  <a:schemeClr val="dk1"/>
                </a:solidFill>
              </a:rPr>
              <a:t>-	I’d be interested to explore how our program concept can be leveraged to find funding from these other grant opportunities.</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___</a:t>
            </a:r>
            <a:endParaRPr b="1">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And last, one of the </a:t>
            </a:r>
            <a:r>
              <a:rPr lang="en">
                <a:solidFill>
                  <a:schemeClr val="dk1"/>
                </a:solidFill>
              </a:rPr>
              <a:t>biggest</a:t>
            </a:r>
            <a:r>
              <a:rPr lang="en">
                <a:solidFill>
                  <a:schemeClr val="dk1"/>
                </a:solidFill>
              </a:rPr>
              <a:t> hurdles that CACC faced was that most project groups and site </a:t>
            </a:r>
            <a:r>
              <a:rPr lang="en">
                <a:solidFill>
                  <a:schemeClr val="dk1"/>
                </a:solidFill>
              </a:rPr>
              <a:t>operators</a:t>
            </a:r>
            <a:r>
              <a:rPr lang="en">
                <a:solidFill>
                  <a:schemeClr val="dk1"/>
                </a:solidFill>
              </a:rPr>
              <a:t> had to be affiliated with a formal business entity in order to provide contracted services b/c of</a:t>
            </a:r>
            <a:r>
              <a:rPr lang="en">
                <a:solidFill>
                  <a:schemeClr val="dk1"/>
                </a:solidFill>
              </a:rPr>
              <a:t> a specific new employment law in CA</a:t>
            </a:r>
            <a:r>
              <a:rPr lang="en">
                <a:solidFill>
                  <a:schemeClr val="dk1"/>
                </a:solidFill>
              </a:rPr>
              <a:t>.</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This was problematic since about 80 participants are grassroots organizations and could not afford to incorporate for the purposes of CCGS, and we could therefore not create legal jobs for them. </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CACC was able to garner $50,000 in additional funding from the Open Road Alliance to formally incorporate, and then fiscally-sponsor most of them under CACC, IDI, and LA Compost umbrella organizations, and also cover the overhead costs for 6 other groups that wanted to become new small businesses of their own.</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More grants that strengthen both small business and market development in the compost industry will catapult the long term financial sustainability of community-based projects.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1167d3a0a1a_6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1167d3a0a1a_6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
                <a:solidFill>
                  <a:schemeClr val="dk1"/>
                </a:solidFill>
              </a:rPr>
              <a:t>It is important to note that this program is the first-ever funding opportunity of its kind created to help a state meet landfill diversion targets at the community level, and it also works to support goals at the intersection of social and environmental justice. I hope our program strategy can serve as a model that any of you can duplicate, form your own collaboratives, and lobby your local and state government to fund similar opportunities.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None of the individual compost groups in CA were big enough to take on the big bucks and submit an application on their own, so CCGS has been conducted as a partnership under the fiscal </a:t>
            </a:r>
            <a:r>
              <a:rPr lang="en">
                <a:solidFill>
                  <a:schemeClr val="dk1"/>
                </a:solidFill>
              </a:rPr>
              <a:t>sponsorship</a:t>
            </a:r>
            <a:r>
              <a:rPr lang="en">
                <a:solidFill>
                  <a:schemeClr val="dk1"/>
                </a:solidFill>
              </a:rPr>
              <a:t> of the People, Food, and Land Foundation.  It also started out as a $1.35 million contract, but we received an additional allocation for excellent performance in June 2021.  So in the end here’s the </a:t>
            </a:r>
            <a:r>
              <a:rPr lang="en">
                <a:solidFill>
                  <a:schemeClr val="dk1"/>
                </a:solidFill>
              </a:rPr>
              <a:t>boilerplate</a:t>
            </a:r>
            <a:r>
              <a:rPr lang="en">
                <a:solidFill>
                  <a:schemeClr val="dk1"/>
                </a:solidFill>
              </a:rPr>
              <a:t> language for the full $1.54 million we have </a:t>
            </a:r>
            <a:r>
              <a:rPr lang="en">
                <a:solidFill>
                  <a:schemeClr val="dk1"/>
                </a:solidFill>
              </a:rPr>
              <a:t>received</a:t>
            </a:r>
            <a:r>
              <a:rPr lang="en">
                <a:solidFill>
                  <a:schemeClr val="dk1"/>
                </a:solidFill>
              </a:rPr>
              <a:t> from our </a:t>
            </a:r>
            <a:r>
              <a:rPr lang="en">
                <a:solidFill>
                  <a:schemeClr val="dk1"/>
                </a:solidFill>
              </a:rPr>
              <a:t>sponsors,</a:t>
            </a:r>
            <a:r>
              <a:rPr lang="en">
                <a:solidFill>
                  <a:schemeClr val="dk1"/>
                </a:solidFill>
              </a:rPr>
              <a:t> and for whom we are forever grateful.</a:t>
            </a: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1167d3a0a1a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1167d3a0a1a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
                <a:solidFill>
                  <a:schemeClr val="dk1"/>
                </a:solidFill>
              </a:rPr>
              <a:t>Thank you for your presence as I’ve walked through this brief overview of our story so far.</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We would like to thank CalRecycle, California Climate Investments and the People Food and Land Foundation for their continued support in making these resources available.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And of course–most importantly, thank you to our CCGS regional coordinators and program participants for your patience, commitment and guidance. Without whom, none of this would be possible! And Brenda Platt and ILSR for advising us all along the way.</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Please feel free to reach out to us at </a:t>
            </a:r>
            <a:r>
              <a:rPr lang="en" u="sng">
                <a:solidFill>
                  <a:srgbClr val="1155CC"/>
                </a:solidFill>
                <a:hlinkClick r:id="rId2">
                  <a:extLst>
                    <a:ext uri="{A12FA001-AC4F-418D-AE19-62706E023703}">
                      <ahyp:hlinkClr val="tx"/>
                    </a:ext>
                  </a:extLst>
                </a:hlinkClick>
              </a:rPr>
              <a:t>cc4greenspaces@gmail.com</a:t>
            </a:r>
            <a:r>
              <a:rPr lang="en">
                <a:solidFill>
                  <a:schemeClr val="dk1"/>
                </a:solidFill>
              </a:rPr>
              <a:t>, or visit our website for more information.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1167d3a0a1a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1167d3a0a1a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
                <a:solidFill>
                  <a:schemeClr val="dk1"/>
                </a:solidFill>
              </a:rPr>
              <a:t>CACC is a non-profit public benefit corporation that was founded in 2017 as a grassroots alliance and formally incorporated during this grant process in May 2021. We are currently made up of about 10 regularly participating organizations who work together to strengthen, protect, and develop small- and medium-scale community composting projects across the state, empowering composters alongside the communities they serve.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The CACC leadership team designed the core components of the CCGS program with support from our project advisors, and </a:t>
            </a:r>
            <a:r>
              <a:rPr lang="en">
                <a:solidFill>
                  <a:schemeClr val="dk1"/>
                </a:solidFill>
              </a:rPr>
              <a:t>worked collaboratively to prepare the winning application to CalRecycle for implementing the program.</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The CCGS regional coordinators are working with 105 groups throughout the state in vastly different types of communities to steward local community composting work: from urban cities to rural areas and on Tribal Lands.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We have organized our team’s program engagement into 6 regions:</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Sacramento &amp; Northern California</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The Bay Area</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Fresno &amp; Central California</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The Inland Empire</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The Greater Los Angeles area, and </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The Greater San Diego area</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117689d4762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117689d4762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
                <a:solidFill>
                  <a:schemeClr val="dk1"/>
                </a:solidFill>
              </a:rPr>
              <a:t>CalRecycle’s goal with CCGS is to support basic market development for community-based and small-scale composting projects, and to ensure long term sustainability for such operations so that communities can continue to offer place-based jobs and make healthy soil.</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Ultimately, this program will help California, and other states that wish to model this type of investment, better quantify the capacity that community-based infrastructure and programs could have for meeting landfill diversion targets.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It is also meant to help CalRecycle better identify the most effective and affordable models to scale for community composting operations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1167d3a0a1a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1167d3a0a1a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Char char="-"/>
            </a:pPr>
            <a:r>
              <a:rPr lang="en">
                <a:solidFill>
                  <a:schemeClr val="dk1"/>
                </a:solidFill>
              </a:rPr>
              <a:t>However, we all know that diversion targets are just one part of the picture here.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CACC is also committed to </a:t>
            </a:r>
            <a:r>
              <a:rPr lang="en">
                <a:solidFill>
                  <a:schemeClr val="dk1"/>
                </a:solidFill>
              </a:rPr>
              <a:t>providing</a:t>
            </a:r>
            <a:r>
              <a:rPr lang="en">
                <a:solidFill>
                  <a:schemeClr val="dk1"/>
                </a:solidFill>
              </a:rPr>
              <a:t> CalRecycle with a more holistic understanding of the “return on investment” we get from community composting.</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We’ve designed our programs to specifically address equity and inclusion by prioritizing the selection of projects from historically underserved groups, low-income groups, groups in the start-up stages of their business development, and especially minority groups, such as: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Black and Indigenous People of Color</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Migrants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Refugees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LGBTQIA+ and trans/non-binary folks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Folks with disabilities </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And folks who are incarcerated or formerly incarcerated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We’ve been reporting the amount of food grown and </a:t>
            </a:r>
            <a:r>
              <a:rPr lang="en">
                <a:solidFill>
                  <a:schemeClr val="dk1"/>
                </a:solidFill>
              </a:rPr>
              <a:t>distributed</a:t>
            </a:r>
            <a:r>
              <a:rPr lang="en">
                <a:solidFill>
                  <a:schemeClr val="dk1"/>
                </a:solidFill>
              </a:rPr>
              <a:t> to food insecure folks at each site, number of trees and other urban greening work, the amount of community education events and workshops that have been hosted at sites, and total </a:t>
            </a:r>
            <a:r>
              <a:rPr lang="en">
                <a:solidFill>
                  <a:schemeClr val="dk1"/>
                </a:solidFill>
              </a:rPr>
              <a:t>volunteer</a:t>
            </a:r>
            <a:r>
              <a:rPr lang="en">
                <a:solidFill>
                  <a:schemeClr val="dk1"/>
                </a:solidFill>
              </a:rPr>
              <a:t> hours spent on projects in addition to paid labor.</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Moving in this way, we can co-create an inclusive future where impacts are measured by more than just dollar-per-ton metrics.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1167d3a0a1a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1167d3a0a1a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
                <a:solidFill>
                  <a:schemeClr val="dk1"/>
                </a:solidFill>
              </a:rPr>
              <a:t>So, we ran two application rounds from October through December of 2020. We published our outreach materials in English, Spanish, and Simplified and Traditional Chinese </a:t>
            </a:r>
            <a:r>
              <a:rPr lang="en">
                <a:solidFill>
                  <a:schemeClr val="dk1"/>
                </a:solidFill>
              </a:rPr>
              <a:t>online, and through social media, flyers, in-person, and in-print.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CCGS regional coordinators contacted over 500 community leaders and organizers working in fields related to composting</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This resulted in 147 applications submitted to participate in CCGS, 3 times more than CACC originally proposed to fund.</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And 95% of the applications received were either located in or directly benefit underserved, low income, and social/environmental justice communities in all six regions targeted for support.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1167d3a0a1a_2_4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1167d3a0a1a_2_4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
                <a:solidFill>
                  <a:schemeClr val="dk1"/>
                </a:solidFill>
              </a:rPr>
              <a:t>CCGS core leadership created comprehensive selection criteria on which they were able to score each applicant on a variety of variables</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And then rank according to priority need </a:t>
            </a:r>
            <a:endParaRPr>
              <a:solidFill>
                <a:schemeClr val="dk1"/>
              </a:solidFill>
            </a:endParaRPr>
          </a:p>
          <a:p>
            <a:pPr indent="-298450" lvl="1" marL="457200" rtl="0" algn="l">
              <a:spcBef>
                <a:spcPts val="0"/>
              </a:spcBef>
              <a:spcAft>
                <a:spcPts val="0"/>
              </a:spcAft>
              <a:buClr>
                <a:schemeClr val="dk1"/>
              </a:buClr>
              <a:buSzPts val="1100"/>
              <a:buChar char="-"/>
            </a:pPr>
            <a:r>
              <a:rPr lang="en">
                <a:solidFill>
                  <a:schemeClr val="dk1"/>
                </a:solidFill>
              </a:rPr>
              <a:t>Due to the applicant density in Southern California, CACC was able to select all applicants in those 3 regions, and in Northern California, where the same project efficiencies could not be replicated, they conducted a competitive selection process.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Ultimately, CACC was able to accept 95% of applicants for an inaugural cohort of 132 project sites working with 100 community groups.</a:t>
            </a:r>
            <a:endParaRPr>
              <a:solidFill>
                <a:schemeClr val="dk1"/>
              </a:solidFill>
            </a:endParaRPr>
          </a:p>
          <a:p>
            <a:pPr indent="-298450" lvl="1" marL="457200" rtl="0" algn="l">
              <a:spcBef>
                <a:spcPts val="0"/>
              </a:spcBef>
              <a:spcAft>
                <a:spcPts val="0"/>
              </a:spcAft>
              <a:buClr>
                <a:schemeClr val="dk1"/>
              </a:buClr>
              <a:buSzPts val="1100"/>
              <a:buChar char="-"/>
            </a:pPr>
            <a:r>
              <a:rPr lang="en">
                <a:solidFill>
                  <a:schemeClr val="dk1"/>
                </a:solidFill>
              </a:rPr>
              <a:t>For the 5% of applicants who were not accepted into the program, most either did not serve priority populations or were deemed ineligible because the sites did not provide “new landfill diversion capacity” in their municipality.</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1167d3a0a1a_2_3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1167d3a0a1a_2_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https://youtube.com/playlist?list=PLY6OF4oXCBS87V3HVDn_PrNH_hCJ6CKIc</a:t>
            </a:r>
            <a:endParaRPr/>
          </a:p>
          <a:p>
            <a:pPr indent="0" lvl="0" marL="0" rtl="0" algn="l">
              <a:spcBef>
                <a:spcPts val="0"/>
              </a:spcBef>
              <a:spcAft>
                <a:spcPts val="0"/>
              </a:spcAft>
              <a:buNone/>
            </a:pPr>
            <a:r>
              <a:t/>
            </a:r>
            <a:endParaRPr/>
          </a:p>
          <a:p>
            <a:pPr indent="-298450" lvl="0" marL="457200" rtl="0" algn="l">
              <a:spcBef>
                <a:spcPts val="0"/>
              </a:spcBef>
              <a:spcAft>
                <a:spcPts val="0"/>
              </a:spcAft>
              <a:buClr>
                <a:schemeClr val="dk1"/>
              </a:buClr>
              <a:buSzPts val="1100"/>
              <a:buChar char="-"/>
            </a:pPr>
            <a:r>
              <a:rPr lang="en">
                <a:solidFill>
                  <a:schemeClr val="dk1"/>
                </a:solidFill>
              </a:rPr>
              <a:t>In June of 2021, after all program participants were selected and approved by CalRecycle, CACC hosted a week long NO COST Soil Stewardship training series–which became more affectionately known as Soil Summer Camp</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85 participants attended in person and camped out at Amy’s Farm in Ontario, CA and 25 other participants joined virtually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Working alongside the CCGS expert advisory group, Lynn Fang and CACC core leadership developed a comprehensive 16 module curricula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These training sessions were recorded and remain available to watch for FREE on YouTube, and the supporting materials can be downloaded from our website.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1167d3a0a1a_2_3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1167d3a0a1a_2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
                <a:solidFill>
                  <a:schemeClr val="dk1"/>
                </a:solidFill>
              </a:rPr>
              <a:t>During Soil Summer Camp, CACC diversified the learning landscape between 3 days of lectures, 2 days of site visits, hands-on activities, and countless shared learning dialogues about our successes, failures and experiences.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As part of our commitment to equity and accessibility– the Food Cycle Collective prepared and served ethically and organically sourced meals–and CACC honored the sacrifices people made to be at the training by offering stipends of $100/day to all in-person attendees.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CACC empowered site operators with resources to get trained and showed people that their participation and contributions in trainings are invaluable in catalyzing this work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idx="1" type="subTitle"/>
          </p:nvPr>
        </p:nvSpPr>
        <p:spPr>
          <a:xfrm>
            <a:off x="0" y="3479675"/>
            <a:ext cx="9144000" cy="792600"/>
          </a:xfrm>
          <a:prstGeom prst="rect">
            <a:avLst/>
          </a:prstGeom>
          <a:solidFill>
            <a:schemeClr val="dk1"/>
          </a:solidFill>
        </p:spPr>
        <p:txBody>
          <a:bodyPr anchorCtr="0" anchor="t" bIns="91425" lIns="91425" spcFirstLastPara="1" rIns="91425" wrap="square" tIns="91425">
            <a:normAutofit/>
          </a:bodyPr>
          <a:lstStyle>
            <a:lvl1pPr lvl="0" rtl="0" algn="ctr">
              <a:lnSpc>
                <a:spcPct val="100000"/>
              </a:lnSpc>
              <a:spcBef>
                <a:spcPts val="0"/>
              </a:spcBef>
              <a:spcAft>
                <a:spcPts val="0"/>
              </a:spcAft>
              <a:buClr>
                <a:srgbClr val="CC6955"/>
              </a:buClr>
              <a:buSzPts val="3300"/>
              <a:buFont typeface="Oswald"/>
              <a:buNone/>
              <a:defRPr sz="3300">
                <a:solidFill>
                  <a:srgbClr val="CC6955"/>
                </a:solidFill>
                <a:latin typeface="Oswald"/>
                <a:ea typeface="Oswald"/>
                <a:cs typeface="Oswald"/>
                <a:sym typeface="Oswald"/>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1" name="Google Shape;11;p2"/>
          <p:cNvSpPr txBox="1"/>
          <p:nvPr>
            <p:ph type="ctrTitle"/>
          </p:nvPr>
        </p:nvSpPr>
        <p:spPr>
          <a:xfrm>
            <a:off x="-84950" y="686000"/>
            <a:ext cx="9228900" cy="1775400"/>
          </a:xfrm>
          <a:prstGeom prst="rect">
            <a:avLst/>
          </a:prstGeom>
          <a:solidFill>
            <a:schemeClr val="dk1"/>
          </a:solidFill>
        </p:spPr>
        <p:txBody>
          <a:bodyPr anchorCtr="0" anchor="b" bIns="91425" lIns="91425" spcFirstLastPara="1" rIns="91425" wrap="square" tIns="91425">
            <a:norm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2" name="Google Shape;12;p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13" name="Google Shape;13;p2"/>
          <p:cNvGrpSpPr/>
          <p:nvPr/>
        </p:nvGrpSpPr>
        <p:grpSpPr>
          <a:xfrm>
            <a:off x="4350279" y="2855377"/>
            <a:ext cx="443589" cy="105632"/>
            <a:chOff x="4137525" y="2915950"/>
            <a:chExt cx="869100" cy="207000"/>
          </a:xfrm>
        </p:grpSpPr>
        <p:sp>
          <p:nvSpPr>
            <p:cNvPr id="14" name="Google Shape;14;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7" name="Google Shape;17;p2"/>
          <p:cNvPicPr preferRelativeResize="0"/>
          <p:nvPr/>
        </p:nvPicPr>
        <p:blipFill rotWithShape="1">
          <a:blip r:embed="rId2">
            <a:alphaModFix/>
          </a:blip>
          <a:srcRect b="40315" l="0" r="7749" t="32025"/>
          <a:stretch/>
        </p:blipFill>
        <p:spPr>
          <a:xfrm>
            <a:off x="1641775" y="717347"/>
            <a:ext cx="5708050" cy="17114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0" name="Shape 50"/>
        <p:cNvGrpSpPr/>
        <p:nvPr/>
      </p:nvGrpSpPr>
      <p:grpSpPr>
        <a:xfrm>
          <a:off x="0" y="0"/>
          <a:ext cx="0" cy="0"/>
          <a:chOff x="0" y="0"/>
          <a:chExt cx="0" cy="0"/>
        </a:xfrm>
      </p:grpSpPr>
      <p:sp>
        <p:nvSpPr>
          <p:cNvPr id="51" name="Google Shape;51;p11"/>
          <p:cNvSpPr txBox="1"/>
          <p:nvPr>
            <p:ph hasCustomPrompt="1" type="title"/>
          </p:nvPr>
        </p:nvSpPr>
        <p:spPr>
          <a:xfrm>
            <a:off x="311700" y="1255275"/>
            <a:ext cx="8520600" cy="18906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2" name="Google Shape;52;p11"/>
          <p:cNvSpPr txBox="1"/>
          <p:nvPr>
            <p:ph idx="1" type="body"/>
          </p:nvPr>
        </p:nvSpPr>
        <p:spPr>
          <a:xfrm>
            <a:off x="311700" y="32284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Clr>
                <a:srgbClr val="CC6955"/>
              </a:buClr>
              <a:buSzPts val="1800"/>
              <a:buChar char="●"/>
              <a:defRPr>
                <a:solidFill>
                  <a:srgbClr val="CC6955"/>
                </a:solidFill>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3" name="Google Shape;53;p11"/>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1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 name="Shape 18"/>
        <p:cNvGrpSpPr/>
        <p:nvPr/>
      </p:nvGrpSpPr>
      <p:grpSpPr>
        <a:xfrm>
          <a:off x="0" y="0"/>
          <a:ext cx="0" cy="0"/>
          <a:chOff x="0" y="0"/>
          <a:chExt cx="0" cy="0"/>
        </a:xfrm>
      </p:grpSpPr>
      <p:sp>
        <p:nvSpPr>
          <p:cNvPr id="19" name="Google Shape;19;p3"/>
          <p:cNvSpPr txBox="1"/>
          <p:nvPr>
            <p:ph type="title"/>
          </p:nvPr>
        </p:nvSpPr>
        <p:spPr>
          <a:xfrm>
            <a:off x="671250" y="160050"/>
            <a:ext cx="7852200" cy="8610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0" name="Google Shape;20;p3"/>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sp>
        <p:nvSpPr>
          <p:cNvPr id="22" name="Google Shape;22;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3" name="Google Shape;23;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rgbClr val="CC6955"/>
              </a:buClr>
              <a:buSzPts val="1800"/>
              <a:buFont typeface="Oswald Medium"/>
              <a:buChar char="●"/>
              <a:defRPr>
                <a:solidFill>
                  <a:srgbClr val="CC6955"/>
                </a:solidFill>
                <a:latin typeface="Oswald Medium"/>
                <a:ea typeface="Oswald Medium"/>
                <a:cs typeface="Oswald Medium"/>
                <a:sym typeface="Oswald Medium"/>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4" name="Google Shape;24;p4"/>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sp>
        <p:nvSpPr>
          <p:cNvPr id="26" name="Google Shape;26;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7" name="Google Shape;27;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rgbClr val="CC6955"/>
              </a:buClr>
              <a:buSzPts val="1400"/>
              <a:buFont typeface="Oswald Medium"/>
              <a:buChar char="●"/>
              <a:defRPr sz="1400">
                <a:solidFill>
                  <a:srgbClr val="CC6955"/>
                </a:solidFill>
                <a:latin typeface="Oswald Medium"/>
                <a:ea typeface="Oswald Medium"/>
                <a:cs typeface="Oswald Medium"/>
                <a:sym typeface="Oswald Medium"/>
              </a:defRPr>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rgbClr val="CC6955"/>
              </a:buClr>
              <a:buSzPts val="1400"/>
              <a:buFont typeface="Oswald Medium"/>
              <a:buChar char="●"/>
              <a:defRPr sz="1400">
                <a:solidFill>
                  <a:srgbClr val="CC6955"/>
                </a:solidFill>
                <a:latin typeface="Oswald Medium"/>
                <a:ea typeface="Oswald Medium"/>
                <a:cs typeface="Oswald Medium"/>
                <a:sym typeface="Oswald Medium"/>
              </a:defRPr>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5"/>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 name="Shape 30"/>
        <p:cNvGrpSpPr/>
        <p:nvPr/>
      </p:nvGrpSpPr>
      <p:grpSpPr>
        <a:xfrm>
          <a:off x="0" y="0"/>
          <a:ext cx="0" cy="0"/>
          <a:chOff x="0" y="0"/>
          <a:chExt cx="0" cy="0"/>
        </a:xfrm>
      </p:grpSpPr>
      <p:sp>
        <p:nvSpPr>
          <p:cNvPr id="31" name="Google Shape;31;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2" name="Google Shape;32;p6"/>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3" name="Shape 33"/>
        <p:cNvGrpSpPr/>
        <p:nvPr/>
      </p:nvGrpSpPr>
      <p:grpSpPr>
        <a:xfrm>
          <a:off x="0" y="0"/>
          <a:ext cx="0" cy="0"/>
          <a:chOff x="0" y="0"/>
          <a:chExt cx="0" cy="0"/>
        </a:xfrm>
      </p:grpSpPr>
      <p:sp>
        <p:nvSpPr>
          <p:cNvPr id="34" name="Google Shape;34;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5" name="Google Shape;35;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6" name="Google Shape;36;p7"/>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7" name="Shape 37"/>
        <p:cNvGrpSpPr/>
        <p:nvPr/>
      </p:nvGrpSpPr>
      <p:grpSpPr>
        <a:xfrm>
          <a:off x="0" y="0"/>
          <a:ext cx="0" cy="0"/>
          <a:chOff x="0" y="0"/>
          <a:chExt cx="0" cy="0"/>
        </a:xfrm>
      </p:grpSpPr>
      <p:sp>
        <p:nvSpPr>
          <p:cNvPr id="38" name="Google Shape;38;p8"/>
          <p:cNvSpPr txBox="1"/>
          <p:nvPr>
            <p:ph type="title"/>
          </p:nvPr>
        </p:nvSpPr>
        <p:spPr>
          <a:xfrm>
            <a:off x="490250" y="526350"/>
            <a:ext cx="62271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9" name="Google Shape;39;p8"/>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0" name="Shape 40"/>
        <p:cNvGrpSpPr/>
        <p:nvPr/>
      </p:nvGrpSpPr>
      <p:grpSpPr>
        <a:xfrm>
          <a:off x="0" y="0"/>
          <a:ext cx="0" cy="0"/>
          <a:chOff x="0" y="0"/>
          <a:chExt cx="0" cy="0"/>
        </a:xfrm>
      </p:grpSpPr>
      <p:sp>
        <p:nvSpPr>
          <p:cNvPr id="41" name="Google Shape;41;p9"/>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2" name="Google Shape;42;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3" name="Google Shape;43;p9"/>
          <p:cNvSpPr txBox="1"/>
          <p:nvPr>
            <p:ph type="title"/>
          </p:nvPr>
        </p:nvSpPr>
        <p:spPr>
          <a:xfrm>
            <a:off x="265500" y="1081400"/>
            <a:ext cx="4045200" cy="171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4" name="Google Shape;44;p9"/>
          <p:cNvSpPr txBox="1"/>
          <p:nvPr>
            <p:ph idx="1" type="subTitle"/>
          </p:nvPr>
        </p:nvSpPr>
        <p:spPr>
          <a:xfrm>
            <a:off x="265500" y="28452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rgbClr val="CC6955"/>
              </a:buClr>
              <a:buSzPts val="2100"/>
              <a:buNone/>
              <a:defRPr sz="2100">
                <a:solidFill>
                  <a:srgbClr val="CC6955"/>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5" name="Google Shape;45;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6" name="Google Shape;46;p9"/>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7" name="Shape 47"/>
        <p:cNvGrpSpPr/>
        <p:nvPr/>
      </p:nvGrpSpPr>
      <p:grpSpPr>
        <a:xfrm>
          <a:off x="0" y="0"/>
          <a:ext cx="0" cy="0"/>
          <a:chOff x="0" y="0"/>
          <a:chExt cx="0" cy="0"/>
        </a:xfrm>
      </p:grpSpPr>
      <p:sp>
        <p:nvSpPr>
          <p:cNvPr id="48" name="Google Shape;48;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rgbClr val="CC6955"/>
              </a:buClr>
              <a:buSzPts val="2100"/>
              <a:buFont typeface="Oswald"/>
              <a:buNone/>
              <a:defRPr sz="2100">
                <a:solidFill>
                  <a:srgbClr val="CC6955"/>
                </a:solidFill>
                <a:latin typeface="Oswald"/>
                <a:ea typeface="Oswald"/>
                <a:cs typeface="Oswald"/>
                <a:sym typeface="Oswald"/>
              </a:defRPr>
            </a:lvl1pPr>
          </a:lstStyle>
          <a:p/>
        </p:txBody>
      </p:sp>
      <p:sp>
        <p:nvSpPr>
          <p:cNvPr id="49" name="Google Shape;49;p10"/>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rgbClr val="CC6955"/>
              </a:buClr>
              <a:buSzPts val="1800"/>
              <a:buFont typeface="Average"/>
              <a:buChar char="●"/>
              <a:defRPr sz="1800">
                <a:solidFill>
                  <a:srgbClr val="CC6955"/>
                </a:solidFill>
                <a:latin typeface="Average"/>
                <a:ea typeface="Average"/>
                <a:cs typeface="Average"/>
                <a:sym typeface="Average"/>
              </a:defRPr>
            </a:lvl1pPr>
            <a:lvl2pPr indent="-317500" lvl="1" marL="914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image" Target="../media/image36.jpg"/><Relationship Id="rId5" Type="http://schemas.openxmlformats.org/officeDocument/2006/relationships/image" Target="../media/image29.png"/><Relationship Id="rId6" Type="http://schemas.openxmlformats.org/officeDocument/2006/relationships/image" Target="../media/image17.jpg"/><Relationship Id="rId7" Type="http://schemas.openxmlformats.org/officeDocument/2006/relationships/image" Target="../media/image1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11.jpg"/><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31.jpg"/><Relationship Id="rId4" Type="http://schemas.openxmlformats.org/officeDocument/2006/relationships/image" Target="../media/image20.jpg"/><Relationship Id="rId5"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35.jpg"/><Relationship Id="rId4" Type="http://schemas.openxmlformats.org/officeDocument/2006/relationships/image" Target="../media/image37.jpg"/><Relationship Id="rId5" Type="http://schemas.openxmlformats.org/officeDocument/2006/relationships/image" Target="../media/image28.jpg"/><Relationship Id="rId6" Type="http://schemas.openxmlformats.org/officeDocument/2006/relationships/image" Target="../media/image3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11.jpg"/><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23.jpg"/><Relationship Id="rId4" Type="http://schemas.openxmlformats.org/officeDocument/2006/relationships/image" Target="../media/image24.png"/><Relationship Id="rId5" Type="http://schemas.openxmlformats.org/officeDocument/2006/relationships/image" Target="../media/image21.jpg"/><Relationship Id="rId6" Type="http://schemas.openxmlformats.org/officeDocument/2006/relationships/image" Target="../media/image19.jpg"/><Relationship Id="rId7" Type="http://schemas.openxmlformats.org/officeDocument/2006/relationships/image" Target="../media/image2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0.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8.jpg"/><Relationship Id="rId7"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30.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8.jpg"/><Relationship Id="rId7"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2.jpg"/><Relationship Id="rId4" Type="http://schemas.openxmlformats.org/officeDocument/2006/relationships/image" Target="../media/image3.jpg"/><Relationship Id="rId5"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15.png"/><Relationship Id="rId4" Type="http://schemas.openxmlformats.org/officeDocument/2006/relationships/image" Target="../media/image3.jpg"/><Relationship Id="rId5" Type="http://schemas.openxmlformats.org/officeDocument/2006/relationships/image" Target="../media/image12.jpg"/><Relationship Id="rId6" Type="http://schemas.openxmlformats.org/officeDocument/2006/relationships/image" Target="../media/image1.png"/><Relationship Id="rId7" Type="http://schemas.openxmlformats.org/officeDocument/2006/relationships/image" Target="../media/image27.png"/><Relationship Id="rId8"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11.jpg"/><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hyperlink" Target="https://tinyurl.com/theCACC" TargetMode="External"/><Relationship Id="rId4" Type="http://schemas.openxmlformats.org/officeDocument/2006/relationships/image" Target="../media/image9.png"/><Relationship Id="rId5" Type="http://schemas.openxmlformats.org/officeDocument/2006/relationships/image" Target="../media/image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7.jpg"/><Relationship Id="rId4" Type="http://schemas.openxmlformats.org/officeDocument/2006/relationships/image" Target="../media/image14.jpg"/><Relationship Id="rId5" Type="http://schemas.openxmlformats.org/officeDocument/2006/relationships/image" Target="../media/image6.jpg"/><Relationship Id="rId6"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pic>
        <p:nvPicPr>
          <p:cNvPr id="60" name="Google Shape;60;p13"/>
          <p:cNvPicPr preferRelativeResize="0"/>
          <p:nvPr/>
        </p:nvPicPr>
        <p:blipFill rotWithShape="1">
          <a:blip r:embed="rId3">
            <a:alphaModFix/>
          </a:blip>
          <a:srcRect b="40315" l="0" r="7749" t="32025"/>
          <a:stretch/>
        </p:blipFill>
        <p:spPr>
          <a:xfrm>
            <a:off x="1641775" y="717347"/>
            <a:ext cx="5708050" cy="1711450"/>
          </a:xfrm>
          <a:prstGeom prst="rect">
            <a:avLst/>
          </a:prstGeom>
          <a:noFill/>
          <a:ln>
            <a:noFill/>
          </a:ln>
        </p:spPr>
      </p:pic>
      <p:pic>
        <p:nvPicPr>
          <p:cNvPr id="61" name="Google Shape;61;p13"/>
          <p:cNvPicPr preferRelativeResize="0"/>
          <p:nvPr/>
        </p:nvPicPr>
        <p:blipFill>
          <a:blip r:embed="rId4">
            <a:alphaModFix/>
          </a:blip>
          <a:stretch>
            <a:fillRect/>
          </a:stretch>
        </p:blipFill>
        <p:spPr>
          <a:xfrm>
            <a:off x="3" y="717350"/>
            <a:ext cx="1997550" cy="1711450"/>
          </a:xfrm>
          <a:prstGeom prst="rect">
            <a:avLst/>
          </a:prstGeom>
          <a:noFill/>
          <a:ln>
            <a:noFill/>
          </a:ln>
        </p:spPr>
      </p:pic>
      <p:pic>
        <p:nvPicPr>
          <p:cNvPr id="62" name="Google Shape;62;p13"/>
          <p:cNvPicPr preferRelativeResize="0"/>
          <p:nvPr/>
        </p:nvPicPr>
        <p:blipFill>
          <a:blip r:embed="rId4">
            <a:alphaModFix/>
          </a:blip>
          <a:stretch>
            <a:fillRect/>
          </a:stretch>
        </p:blipFill>
        <p:spPr>
          <a:xfrm>
            <a:off x="7273775" y="717350"/>
            <a:ext cx="1870225" cy="1711450"/>
          </a:xfrm>
          <a:prstGeom prst="rect">
            <a:avLst/>
          </a:prstGeom>
          <a:noFill/>
          <a:ln>
            <a:noFill/>
          </a:ln>
        </p:spPr>
      </p:pic>
      <p:pic>
        <p:nvPicPr>
          <p:cNvPr id="63" name="Google Shape;63;p13"/>
          <p:cNvPicPr preferRelativeResize="0"/>
          <p:nvPr/>
        </p:nvPicPr>
        <p:blipFill>
          <a:blip r:embed="rId4">
            <a:alphaModFix/>
          </a:blip>
          <a:stretch>
            <a:fillRect/>
          </a:stretch>
        </p:blipFill>
        <p:spPr>
          <a:xfrm>
            <a:off x="0" y="3458075"/>
            <a:ext cx="9144000" cy="792600"/>
          </a:xfrm>
          <a:prstGeom prst="rect">
            <a:avLst/>
          </a:prstGeom>
          <a:noFill/>
          <a:ln>
            <a:noFill/>
          </a:ln>
        </p:spPr>
      </p:pic>
      <p:sp>
        <p:nvSpPr>
          <p:cNvPr id="64" name="Google Shape;64;p13"/>
          <p:cNvSpPr txBox="1"/>
          <p:nvPr>
            <p:ph idx="1" type="subTitle"/>
          </p:nvPr>
        </p:nvSpPr>
        <p:spPr>
          <a:xfrm>
            <a:off x="671250" y="3458076"/>
            <a:ext cx="78015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300">
                <a:solidFill>
                  <a:srgbClr val="CC6955"/>
                </a:solidFill>
                <a:latin typeface="Oswald"/>
                <a:ea typeface="Oswald"/>
                <a:cs typeface="Oswald"/>
                <a:sym typeface="Oswald"/>
              </a:rPr>
              <a:t>Community Composting for Green Spaces “CCGS”</a:t>
            </a:r>
            <a:endParaRPr sz="3300">
              <a:solidFill>
                <a:srgbClr val="CC6955"/>
              </a:solidFill>
              <a:latin typeface="Oswald"/>
              <a:ea typeface="Oswald"/>
              <a:cs typeface="Oswald"/>
              <a:sym typeface="Oswa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1" name="Shape 141"/>
        <p:cNvGrpSpPr/>
        <p:nvPr/>
      </p:nvGrpSpPr>
      <p:grpSpPr>
        <a:xfrm>
          <a:off x="0" y="0"/>
          <a:ext cx="0" cy="0"/>
          <a:chOff x="0" y="0"/>
          <a:chExt cx="0" cy="0"/>
        </a:xfrm>
      </p:grpSpPr>
      <p:pic>
        <p:nvPicPr>
          <p:cNvPr id="142" name="Google Shape;142;p22"/>
          <p:cNvPicPr preferRelativeResize="0"/>
          <p:nvPr/>
        </p:nvPicPr>
        <p:blipFill rotWithShape="1">
          <a:blip r:embed="rId3">
            <a:alphaModFix/>
          </a:blip>
          <a:srcRect b="17777" l="0" r="7019" t="7085"/>
          <a:stretch/>
        </p:blipFill>
        <p:spPr>
          <a:xfrm>
            <a:off x="2643600" y="1884550"/>
            <a:ext cx="3795000" cy="2869650"/>
          </a:xfrm>
          <a:prstGeom prst="rect">
            <a:avLst/>
          </a:prstGeom>
          <a:noFill/>
          <a:ln>
            <a:noFill/>
          </a:ln>
        </p:spPr>
      </p:pic>
      <p:pic>
        <p:nvPicPr>
          <p:cNvPr id="143" name="Google Shape;143;p22"/>
          <p:cNvPicPr preferRelativeResize="0"/>
          <p:nvPr/>
        </p:nvPicPr>
        <p:blipFill rotWithShape="1">
          <a:blip r:embed="rId4">
            <a:alphaModFix/>
          </a:blip>
          <a:srcRect b="0" l="17494" r="17494" t="0"/>
          <a:stretch/>
        </p:blipFill>
        <p:spPr>
          <a:xfrm>
            <a:off x="6629800" y="355850"/>
            <a:ext cx="2146499" cy="4402299"/>
          </a:xfrm>
          <a:prstGeom prst="rect">
            <a:avLst/>
          </a:prstGeom>
          <a:noFill/>
          <a:ln>
            <a:noFill/>
          </a:ln>
        </p:spPr>
      </p:pic>
      <p:pic>
        <p:nvPicPr>
          <p:cNvPr id="144" name="Google Shape;144;p22"/>
          <p:cNvPicPr preferRelativeResize="0"/>
          <p:nvPr/>
        </p:nvPicPr>
        <p:blipFill rotWithShape="1">
          <a:blip r:embed="rId5">
            <a:alphaModFix/>
          </a:blip>
          <a:srcRect b="0" l="0" r="3679" t="0"/>
          <a:stretch/>
        </p:blipFill>
        <p:spPr>
          <a:xfrm>
            <a:off x="76200" y="392350"/>
            <a:ext cx="2362201" cy="2058226"/>
          </a:xfrm>
          <a:prstGeom prst="rect">
            <a:avLst/>
          </a:prstGeom>
          <a:noFill/>
          <a:ln>
            <a:noFill/>
          </a:ln>
        </p:spPr>
      </p:pic>
      <p:pic>
        <p:nvPicPr>
          <p:cNvPr id="145" name="Google Shape;145;p22"/>
          <p:cNvPicPr preferRelativeResize="0"/>
          <p:nvPr/>
        </p:nvPicPr>
        <p:blipFill rotWithShape="1">
          <a:blip r:embed="rId6">
            <a:alphaModFix/>
          </a:blip>
          <a:srcRect b="-21980" l="0" r="-21980" t="0"/>
          <a:stretch/>
        </p:blipFill>
        <p:spPr>
          <a:xfrm>
            <a:off x="2638700" y="352538"/>
            <a:ext cx="4629150" cy="1724025"/>
          </a:xfrm>
          <a:prstGeom prst="rect">
            <a:avLst/>
          </a:prstGeom>
          <a:noFill/>
          <a:ln>
            <a:noFill/>
          </a:ln>
        </p:spPr>
      </p:pic>
      <p:pic>
        <p:nvPicPr>
          <p:cNvPr id="146" name="Google Shape;146;p22"/>
          <p:cNvPicPr preferRelativeResize="0"/>
          <p:nvPr/>
        </p:nvPicPr>
        <p:blipFill>
          <a:blip r:embed="rId7">
            <a:alphaModFix/>
          </a:blip>
          <a:stretch>
            <a:fillRect/>
          </a:stretch>
        </p:blipFill>
        <p:spPr>
          <a:xfrm>
            <a:off x="367756" y="2571750"/>
            <a:ext cx="2084644" cy="21864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pic>
        <p:nvPicPr>
          <p:cNvPr id="151" name="Google Shape;151;p23"/>
          <p:cNvPicPr preferRelativeResize="0"/>
          <p:nvPr/>
        </p:nvPicPr>
        <p:blipFill>
          <a:blip r:embed="rId3">
            <a:alphaModFix/>
          </a:blip>
          <a:stretch>
            <a:fillRect/>
          </a:stretch>
        </p:blipFill>
        <p:spPr>
          <a:xfrm>
            <a:off x="4572000" y="0"/>
            <a:ext cx="4572000" cy="5160166"/>
          </a:xfrm>
          <a:prstGeom prst="rect">
            <a:avLst/>
          </a:prstGeom>
          <a:noFill/>
          <a:ln>
            <a:noFill/>
          </a:ln>
        </p:spPr>
      </p:pic>
      <p:pic>
        <p:nvPicPr>
          <p:cNvPr id="152" name="Google Shape;152;p23"/>
          <p:cNvPicPr preferRelativeResize="0"/>
          <p:nvPr/>
        </p:nvPicPr>
        <p:blipFill>
          <a:blip r:embed="rId4">
            <a:alphaModFix/>
          </a:blip>
          <a:stretch>
            <a:fillRect/>
          </a:stretch>
        </p:blipFill>
        <p:spPr>
          <a:xfrm>
            <a:off x="-57225" y="-67875"/>
            <a:ext cx="4629225" cy="5225775"/>
          </a:xfrm>
          <a:prstGeom prst="rect">
            <a:avLst/>
          </a:prstGeom>
          <a:noFill/>
          <a:ln>
            <a:noFill/>
          </a:ln>
        </p:spPr>
      </p:pic>
      <p:sp>
        <p:nvSpPr>
          <p:cNvPr id="153" name="Google Shape;153;p23"/>
          <p:cNvSpPr txBox="1"/>
          <p:nvPr>
            <p:ph type="title"/>
          </p:nvPr>
        </p:nvSpPr>
        <p:spPr>
          <a:xfrm>
            <a:off x="4743100" y="1716600"/>
            <a:ext cx="4045200" cy="1710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Site Preparation and Launch</a:t>
            </a:r>
            <a:endParaRPr/>
          </a:p>
        </p:txBody>
      </p:sp>
      <p:sp>
        <p:nvSpPr>
          <p:cNvPr id="154" name="Google Shape;154;p23"/>
          <p:cNvSpPr txBox="1"/>
          <p:nvPr/>
        </p:nvSpPr>
        <p:spPr>
          <a:xfrm>
            <a:off x="415388" y="915388"/>
            <a:ext cx="3684000" cy="33294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rgbClr val="CC6955"/>
              </a:buClr>
              <a:buSzPts val="1800"/>
              <a:buFont typeface="Average"/>
              <a:buAutoNum type="arabicParenR"/>
            </a:pPr>
            <a:r>
              <a:rPr lang="en" sz="1800">
                <a:solidFill>
                  <a:schemeClr val="lt1"/>
                </a:solidFill>
                <a:latin typeface="Average"/>
                <a:ea typeface="Average"/>
                <a:cs typeface="Average"/>
                <a:sym typeface="Average"/>
              </a:rPr>
              <a:t>Site visits</a:t>
            </a:r>
            <a:endParaRPr sz="1800">
              <a:solidFill>
                <a:schemeClr val="lt1"/>
              </a:solidFill>
              <a:latin typeface="Average"/>
              <a:ea typeface="Average"/>
              <a:cs typeface="Average"/>
              <a:sym typeface="Average"/>
            </a:endParaRPr>
          </a:p>
          <a:p>
            <a:pPr indent="0" lvl="0" marL="457200" rtl="0" algn="l">
              <a:lnSpc>
                <a:spcPct val="115000"/>
              </a:lnSpc>
              <a:spcBef>
                <a:spcPts val="0"/>
              </a:spcBef>
              <a:spcAft>
                <a:spcPts val="0"/>
              </a:spcAft>
              <a:buNone/>
            </a:pPr>
            <a:r>
              <a:t/>
            </a:r>
            <a:endParaRPr sz="1800">
              <a:solidFill>
                <a:schemeClr val="lt1"/>
              </a:solidFill>
              <a:latin typeface="Average"/>
              <a:ea typeface="Average"/>
              <a:cs typeface="Average"/>
              <a:sym typeface="Average"/>
            </a:endParaRPr>
          </a:p>
          <a:p>
            <a:pPr indent="-342900" lvl="0" marL="457200" rtl="0" algn="l">
              <a:lnSpc>
                <a:spcPct val="115000"/>
              </a:lnSpc>
              <a:spcBef>
                <a:spcPts val="0"/>
              </a:spcBef>
              <a:spcAft>
                <a:spcPts val="0"/>
              </a:spcAft>
              <a:buClr>
                <a:srgbClr val="CC6955"/>
              </a:buClr>
              <a:buSzPts val="1800"/>
              <a:buFont typeface="Average"/>
              <a:buAutoNum type="arabicParenR"/>
            </a:pPr>
            <a:r>
              <a:rPr lang="en" sz="1800">
                <a:solidFill>
                  <a:schemeClr val="lt1"/>
                </a:solidFill>
                <a:latin typeface="Average"/>
                <a:ea typeface="Average"/>
                <a:cs typeface="Average"/>
                <a:sym typeface="Average"/>
              </a:rPr>
              <a:t>Site plans and budget proposals</a:t>
            </a:r>
            <a:endParaRPr sz="1800">
              <a:solidFill>
                <a:schemeClr val="lt1"/>
              </a:solidFill>
              <a:latin typeface="Average"/>
              <a:ea typeface="Average"/>
              <a:cs typeface="Average"/>
              <a:sym typeface="Average"/>
            </a:endParaRPr>
          </a:p>
          <a:p>
            <a:pPr indent="0" lvl="0" marL="457200" rtl="0" algn="l">
              <a:lnSpc>
                <a:spcPct val="115000"/>
              </a:lnSpc>
              <a:spcBef>
                <a:spcPts val="0"/>
              </a:spcBef>
              <a:spcAft>
                <a:spcPts val="0"/>
              </a:spcAft>
              <a:buNone/>
            </a:pPr>
            <a:r>
              <a:t/>
            </a:r>
            <a:endParaRPr sz="1800">
              <a:solidFill>
                <a:schemeClr val="lt1"/>
              </a:solidFill>
              <a:latin typeface="Average"/>
              <a:ea typeface="Average"/>
              <a:cs typeface="Average"/>
              <a:sym typeface="Average"/>
            </a:endParaRPr>
          </a:p>
          <a:p>
            <a:pPr indent="-342900" lvl="0" marL="457200" rtl="0" algn="l">
              <a:lnSpc>
                <a:spcPct val="115000"/>
              </a:lnSpc>
              <a:spcBef>
                <a:spcPts val="0"/>
              </a:spcBef>
              <a:spcAft>
                <a:spcPts val="0"/>
              </a:spcAft>
              <a:buClr>
                <a:srgbClr val="CC6955"/>
              </a:buClr>
              <a:buSzPts val="1800"/>
              <a:buFont typeface="Average"/>
              <a:buAutoNum type="arabicParenR"/>
            </a:pPr>
            <a:r>
              <a:rPr lang="en" sz="1800">
                <a:solidFill>
                  <a:schemeClr val="lt1"/>
                </a:solidFill>
                <a:latin typeface="Average"/>
                <a:ea typeface="Average"/>
                <a:cs typeface="Average"/>
                <a:sym typeface="Average"/>
              </a:rPr>
              <a:t>Identifying community partnerships</a:t>
            </a:r>
            <a:endParaRPr sz="1800">
              <a:solidFill>
                <a:schemeClr val="lt1"/>
              </a:solidFill>
              <a:latin typeface="Average"/>
              <a:ea typeface="Average"/>
              <a:cs typeface="Average"/>
              <a:sym typeface="Average"/>
            </a:endParaRPr>
          </a:p>
          <a:p>
            <a:pPr indent="0" lvl="0" marL="457200" rtl="0" algn="l">
              <a:lnSpc>
                <a:spcPct val="115000"/>
              </a:lnSpc>
              <a:spcBef>
                <a:spcPts val="0"/>
              </a:spcBef>
              <a:spcAft>
                <a:spcPts val="0"/>
              </a:spcAft>
              <a:buNone/>
            </a:pPr>
            <a:r>
              <a:t/>
            </a:r>
            <a:endParaRPr sz="1800">
              <a:solidFill>
                <a:schemeClr val="lt1"/>
              </a:solidFill>
              <a:latin typeface="Average"/>
              <a:ea typeface="Average"/>
              <a:cs typeface="Average"/>
              <a:sym typeface="Average"/>
            </a:endParaRPr>
          </a:p>
          <a:p>
            <a:pPr indent="-342900" lvl="0" marL="457200" rtl="0" algn="l">
              <a:lnSpc>
                <a:spcPct val="115000"/>
              </a:lnSpc>
              <a:spcBef>
                <a:spcPts val="0"/>
              </a:spcBef>
              <a:spcAft>
                <a:spcPts val="0"/>
              </a:spcAft>
              <a:buClr>
                <a:srgbClr val="CC6955"/>
              </a:buClr>
              <a:buSzPts val="1800"/>
              <a:buFont typeface="Average"/>
              <a:buAutoNum type="arabicParenR"/>
            </a:pPr>
            <a:r>
              <a:rPr lang="en" sz="1800">
                <a:solidFill>
                  <a:schemeClr val="lt1"/>
                </a:solidFill>
                <a:latin typeface="Average"/>
                <a:ea typeface="Average"/>
                <a:cs typeface="Average"/>
                <a:sym typeface="Average"/>
              </a:rPr>
              <a:t>Infrastructure development</a:t>
            </a:r>
            <a:endParaRPr sz="1800">
              <a:solidFill>
                <a:schemeClr val="lt1"/>
              </a:solidFill>
              <a:latin typeface="Average"/>
              <a:ea typeface="Average"/>
              <a:cs typeface="Average"/>
              <a:sym typeface="Average"/>
            </a:endParaRPr>
          </a:p>
          <a:p>
            <a:pPr indent="0" lvl="0" marL="457200" rtl="0" algn="l">
              <a:lnSpc>
                <a:spcPct val="115000"/>
              </a:lnSpc>
              <a:spcBef>
                <a:spcPts val="0"/>
              </a:spcBef>
              <a:spcAft>
                <a:spcPts val="0"/>
              </a:spcAft>
              <a:buNone/>
            </a:pPr>
            <a:r>
              <a:t/>
            </a:r>
            <a:endParaRPr sz="1800">
              <a:solidFill>
                <a:schemeClr val="lt1"/>
              </a:solidFill>
              <a:latin typeface="Average"/>
              <a:ea typeface="Average"/>
              <a:cs typeface="Average"/>
              <a:sym typeface="Average"/>
            </a:endParaRPr>
          </a:p>
          <a:p>
            <a:pPr indent="-342900" lvl="0" marL="457200" rtl="0" algn="l">
              <a:lnSpc>
                <a:spcPct val="115000"/>
              </a:lnSpc>
              <a:spcBef>
                <a:spcPts val="0"/>
              </a:spcBef>
              <a:spcAft>
                <a:spcPts val="0"/>
              </a:spcAft>
              <a:buClr>
                <a:srgbClr val="CC6955"/>
              </a:buClr>
              <a:buSzPts val="1800"/>
              <a:buFont typeface="Average"/>
              <a:buAutoNum type="arabicParenR"/>
            </a:pPr>
            <a:r>
              <a:rPr lang="en" sz="1800">
                <a:solidFill>
                  <a:schemeClr val="lt1"/>
                </a:solidFill>
                <a:latin typeface="Average"/>
                <a:ea typeface="Average"/>
                <a:cs typeface="Average"/>
                <a:sym typeface="Average"/>
              </a:rPr>
              <a:t>Policy guidance</a:t>
            </a:r>
            <a:endParaRPr sz="1800">
              <a:solidFill>
                <a:schemeClr val="lt1"/>
              </a:solidFill>
              <a:latin typeface="Average"/>
              <a:ea typeface="Average"/>
              <a:cs typeface="Average"/>
              <a:sym typeface="Averag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id="159" name="Google Shape;159;p24"/>
          <p:cNvPicPr preferRelativeResize="0"/>
          <p:nvPr/>
        </p:nvPicPr>
        <p:blipFill rotWithShape="1">
          <a:blip r:embed="rId3">
            <a:alphaModFix/>
          </a:blip>
          <a:srcRect b="14478" l="0" r="0" t="12656"/>
          <a:stretch/>
        </p:blipFill>
        <p:spPr>
          <a:xfrm>
            <a:off x="370125" y="160000"/>
            <a:ext cx="4354275" cy="2450699"/>
          </a:xfrm>
          <a:prstGeom prst="rect">
            <a:avLst/>
          </a:prstGeom>
          <a:noFill/>
          <a:ln>
            <a:noFill/>
          </a:ln>
        </p:spPr>
      </p:pic>
      <p:pic>
        <p:nvPicPr>
          <p:cNvPr id="160" name="Google Shape;160;p24"/>
          <p:cNvPicPr preferRelativeResize="0"/>
          <p:nvPr/>
        </p:nvPicPr>
        <p:blipFill>
          <a:blip r:embed="rId4">
            <a:alphaModFix/>
          </a:blip>
          <a:stretch>
            <a:fillRect/>
          </a:stretch>
        </p:blipFill>
        <p:spPr>
          <a:xfrm>
            <a:off x="4894175" y="159988"/>
            <a:ext cx="3824501" cy="4823525"/>
          </a:xfrm>
          <a:prstGeom prst="rect">
            <a:avLst/>
          </a:prstGeom>
          <a:noFill/>
          <a:ln>
            <a:noFill/>
          </a:ln>
        </p:spPr>
      </p:pic>
      <p:pic>
        <p:nvPicPr>
          <p:cNvPr id="161" name="Google Shape;161;p24"/>
          <p:cNvPicPr preferRelativeResize="0"/>
          <p:nvPr/>
        </p:nvPicPr>
        <p:blipFill>
          <a:blip r:embed="rId5">
            <a:alphaModFix/>
          </a:blip>
          <a:stretch>
            <a:fillRect/>
          </a:stretch>
        </p:blipFill>
        <p:spPr>
          <a:xfrm>
            <a:off x="370125" y="2672575"/>
            <a:ext cx="4354275" cy="226785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5" name="Shape 165"/>
        <p:cNvGrpSpPr/>
        <p:nvPr/>
      </p:nvGrpSpPr>
      <p:grpSpPr>
        <a:xfrm>
          <a:off x="0" y="0"/>
          <a:ext cx="0" cy="0"/>
          <a:chOff x="0" y="0"/>
          <a:chExt cx="0" cy="0"/>
        </a:xfrm>
      </p:grpSpPr>
      <p:pic>
        <p:nvPicPr>
          <p:cNvPr id="166" name="Google Shape;166;p25"/>
          <p:cNvPicPr preferRelativeResize="0"/>
          <p:nvPr/>
        </p:nvPicPr>
        <p:blipFill rotWithShape="1">
          <a:blip r:embed="rId3">
            <a:alphaModFix/>
          </a:blip>
          <a:srcRect b="25451" l="0" r="0" t="25451"/>
          <a:stretch/>
        </p:blipFill>
        <p:spPr>
          <a:xfrm>
            <a:off x="433825" y="359800"/>
            <a:ext cx="3795005" cy="1397399"/>
          </a:xfrm>
          <a:prstGeom prst="rect">
            <a:avLst/>
          </a:prstGeom>
          <a:noFill/>
          <a:ln>
            <a:noFill/>
          </a:ln>
        </p:spPr>
      </p:pic>
      <p:pic>
        <p:nvPicPr>
          <p:cNvPr id="167" name="Google Shape;167;p25"/>
          <p:cNvPicPr preferRelativeResize="0"/>
          <p:nvPr/>
        </p:nvPicPr>
        <p:blipFill rotWithShape="1">
          <a:blip r:embed="rId4">
            <a:alphaModFix/>
          </a:blip>
          <a:srcRect b="21741" l="0" r="0" t="21741"/>
          <a:stretch/>
        </p:blipFill>
        <p:spPr>
          <a:xfrm>
            <a:off x="433800" y="1894550"/>
            <a:ext cx="3794999" cy="2859648"/>
          </a:xfrm>
          <a:prstGeom prst="rect">
            <a:avLst/>
          </a:prstGeom>
          <a:noFill/>
          <a:ln>
            <a:noFill/>
          </a:ln>
        </p:spPr>
      </p:pic>
      <p:pic>
        <p:nvPicPr>
          <p:cNvPr id="168" name="Google Shape;168;p25"/>
          <p:cNvPicPr preferRelativeResize="0"/>
          <p:nvPr/>
        </p:nvPicPr>
        <p:blipFill rotWithShape="1">
          <a:blip r:embed="rId5">
            <a:alphaModFix/>
          </a:blip>
          <a:srcRect b="0" l="6582" r="6582" t="0"/>
          <a:stretch/>
        </p:blipFill>
        <p:spPr>
          <a:xfrm>
            <a:off x="4356064" y="359800"/>
            <a:ext cx="2146497" cy="4394405"/>
          </a:xfrm>
          <a:prstGeom prst="rect">
            <a:avLst/>
          </a:prstGeom>
          <a:noFill/>
          <a:ln>
            <a:noFill/>
          </a:ln>
        </p:spPr>
      </p:pic>
      <p:pic>
        <p:nvPicPr>
          <p:cNvPr id="169" name="Google Shape;169;p25"/>
          <p:cNvPicPr preferRelativeResize="0"/>
          <p:nvPr/>
        </p:nvPicPr>
        <p:blipFill rotWithShape="1">
          <a:blip r:embed="rId6">
            <a:alphaModFix/>
          </a:blip>
          <a:srcRect b="0" l="17494" r="17494" t="0"/>
          <a:stretch/>
        </p:blipFill>
        <p:spPr>
          <a:xfrm>
            <a:off x="6629825" y="355850"/>
            <a:ext cx="2146499" cy="44022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6"/>
          <p:cNvSpPr txBox="1"/>
          <p:nvPr>
            <p:ph type="title"/>
          </p:nvPr>
        </p:nvSpPr>
        <p:spPr>
          <a:xfrm>
            <a:off x="138250" y="1716600"/>
            <a:ext cx="4045200" cy="1710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Data and Metrics Tracking</a:t>
            </a:r>
            <a:endParaRPr/>
          </a:p>
        </p:txBody>
      </p:sp>
      <p:pic>
        <p:nvPicPr>
          <p:cNvPr id="175" name="Google Shape;175;p26"/>
          <p:cNvPicPr preferRelativeResize="0"/>
          <p:nvPr/>
        </p:nvPicPr>
        <p:blipFill>
          <a:blip r:embed="rId3">
            <a:alphaModFix/>
          </a:blip>
          <a:stretch>
            <a:fillRect/>
          </a:stretch>
        </p:blipFill>
        <p:spPr>
          <a:xfrm>
            <a:off x="4572007" y="0"/>
            <a:ext cx="4556343" cy="5143500"/>
          </a:xfrm>
          <a:prstGeom prst="rect">
            <a:avLst/>
          </a:prstGeom>
          <a:noFill/>
          <a:ln>
            <a:noFill/>
          </a:ln>
        </p:spPr>
      </p:pic>
      <p:sp>
        <p:nvSpPr>
          <p:cNvPr id="176" name="Google Shape;176;p26"/>
          <p:cNvSpPr txBox="1"/>
          <p:nvPr/>
        </p:nvSpPr>
        <p:spPr>
          <a:xfrm>
            <a:off x="4827575" y="901650"/>
            <a:ext cx="4045200" cy="3340200"/>
          </a:xfrm>
          <a:prstGeom prst="rect">
            <a:avLst/>
          </a:prstGeom>
          <a:noFill/>
          <a:ln>
            <a:noFill/>
          </a:ln>
        </p:spPr>
        <p:txBody>
          <a:bodyPr anchorCtr="0" anchor="t" bIns="91425" lIns="91425" spcFirstLastPara="1" rIns="91425" wrap="square" tIns="91425">
            <a:spAutoFit/>
          </a:bodyPr>
          <a:lstStyle/>
          <a:p>
            <a:pPr indent="-342900" lvl="0" marL="457200" rtl="0" algn="l">
              <a:lnSpc>
                <a:spcPct val="150000"/>
              </a:lnSpc>
              <a:spcBef>
                <a:spcPts val="0"/>
              </a:spcBef>
              <a:spcAft>
                <a:spcPts val="0"/>
              </a:spcAft>
              <a:buClr>
                <a:srgbClr val="CC6955"/>
              </a:buClr>
              <a:buSzPts val="1800"/>
              <a:buFont typeface="Average"/>
              <a:buAutoNum type="arabicParenR"/>
            </a:pPr>
            <a:r>
              <a:rPr b="1" lang="en" sz="1800">
                <a:solidFill>
                  <a:schemeClr val="lt1"/>
                </a:solidFill>
                <a:latin typeface="Average"/>
                <a:ea typeface="Average"/>
                <a:cs typeface="Average"/>
                <a:sym typeface="Average"/>
              </a:rPr>
              <a:t>Key Metrics:</a:t>
            </a:r>
            <a:r>
              <a:rPr lang="en" sz="1800">
                <a:solidFill>
                  <a:schemeClr val="lt1"/>
                </a:solidFill>
                <a:latin typeface="Average"/>
                <a:ea typeface="Average"/>
                <a:cs typeface="Average"/>
                <a:sym typeface="Average"/>
              </a:rPr>
              <a:t>  diversion, trees, jobs, compost produced</a:t>
            </a:r>
            <a:endParaRPr sz="1800">
              <a:solidFill>
                <a:schemeClr val="lt1"/>
              </a:solidFill>
              <a:latin typeface="Average"/>
              <a:ea typeface="Average"/>
              <a:cs typeface="Average"/>
              <a:sym typeface="Average"/>
            </a:endParaRPr>
          </a:p>
          <a:p>
            <a:pPr indent="-342900" lvl="0" marL="457200" rtl="0" algn="l">
              <a:lnSpc>
                <a:spcPct val="150000"/>
              </a:lnSpc>
              <a:spcBef>
                <a:spcPts val="1000"/>
              </a:spcBef>
              <a:spcAft>
                <a:spcPts val="0"/>
              </a:spcAft>
              <a:buClr>
                <a:srgbClr val="CC6955"/>
              </a:buClr>
              <a:buSzPts val="1800"/>
              <a:buFont typeface="Average"/>
              <a:buAutoNum type="arabicParenR"/>
            </a:pPr>
            <a:r>
              <a:rPr b="1" lang="en" sz="1800">
                <a:solidFill>
                  <a:schemeClr val="lt1"/>
                </a:solidFill>
                <a:latin typeface="Average"/>
                <a:ea typeface="Average"/>
                <a:cs typeface="Average"/>
                <a:sym typeface="Average"/>
              </a:rPr>
              <a:t>Methodology Efficiencies</a:t>
            </a:r>
            <a:endParaRPr b="1" sz="1800">
              <a:solidFill>
                <a:schemeClr val="lt1"/>
              </a:solidFill>
              <a:latin typeface="Average"/>
              <a:ea typeface="Average"/>
              <a:cs typeface="Average"/>
              <a:sym typeface="Average"/>
            </a:endParaRPr>
          </a:p>
          <a:p>
            <a:pPr indent="-342900" lvl="0" marL="457200" rtl="0" algn="l">
              <a:lnSpc>
                <a:spcPct val="150000"/>
              </a:lnSpc>
              <a:spcBef>
                <a:spcPts val="1000"/>
              </a:spcBef>
              <a:spcAft>
                <a:spcPts val="0"/>
              </a:spcAft>
              <a:buClr>
                <a:srgbClr val="CC6955"/>
              </a:buClr>
              <a:buSzPts val="1800"/>
              <a:buFont typeface="Average"/>
              <a:buAutoNum type="arabicParenR"/>
            </a:pPr>
            <a:r>
              <a:rPr b="1" lang="en" sz="1800">
                <a:solidFill>
                  <a:schemeClr val="lt1"/>
                </a:solidFill>
                <a:latin typeface="Average"/>
                <a:ea typeface="Average"/>
                <a:cs typeface="Average"/>
                <a:sym typeface="Average"/>
              </a:rPr>
              <a:t>Environmental Metrics:</a:t>
            </a:r>
            <a:r>
              <a:rPr lang="en" sz="1800">
                <a:solidFill>
                  <a:schemeClr val="lt1"/>
                </a:solidFill>
                <a:latin typeface="Average"/>
                <a:ea typeface="Average"/>
                <a:cs typeface="Average"/>
                <a:sym typeface="Average"/>
              </a:rPr>
              <a:t>  soil and compost quality, BMPs</a:t>
            </a:r>
            <a:endParaRPr sz="1800">
              <a:solidFill>
                <a:schemeClr val="lt1"/>
              </a:solidFill>
              <a:latin typeface="Average"/>
              <a:ea typeface="Average"/>
              <a:cs typeface="Average"/>
              <a:sym typeface="Average"/>
            </a:endParaRPr>
          </a:p>
          <a:p>
            <a:pPr indent="-342900" lvl="0" marL="457200" rtl="0" algn="l">
              <a:lnSpc>
                <a:spcPct val="150000"/>
              </a:lnSpc>
              <a:spcBef>
                <a:spcPts val="1000"/>
              </a:spcBef>
              <a:spcAft>
                <a:spcPts val="0"/>
              </a:spcAft>
              <a:buClr>
                <a:srgbClr val="CC6955"/>
              </a:buClr>
              <a:buSzPts val="1800"/>
              <a:buFont typeface="Average"/>
              <a:buAutoNum type="arabicParenR"/>
            </a:pPr>
            <a:r>
              <a:rPr b="1" lang="en" sz="1800">
                <a:solidFill>
                  <a:schemeClr val="lt1"/>
                </a:solidFill>
                <a:latin typeface="Average"/>
                <a:ea typeface="Average"/>
                <a:cs typeface="Average"/>
                <a:sym typeface="Average"/>
              </a:rPr>
              <a:t>Community Benefits:</a:t>
            </a:r>
            <a:r>
              <a:rPr lang="en" sz="1800">
                <a:solidFill>
                  <a:schemeClr val="lt1"/>
                </a:solidFill>
                <a:latin typeface="Average"/>
                <a:ea typeface="Average"/>
                <a:cs typeface="Average"/>
                <a:sym typeface="Average"/>
              </a:rPr>
              <a:t> volunteer engagement, food distributed</a:t>
            </a:r>
            <a:endParaRPr sz="1800">
              <a:solidFill>
                <a:schemeClr val="lt1"/>
              </a:solidFill>
              <a:latin typeface="Average"/>
              <a:ea typeface="Average"/>
              <a:cs typeface="Average"/>
              <a:sym typeface="Averag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id="181" name="Google Shape;181;p27"/>
          <p:cNvPicPr preferRelativeResize="0"/>
          <p:nvPr/>
        </p:nvPicPr>
        <p:blipFill>
          <a:blip r:embed="rId3">
            <a:alphaModFix/>
          </a:blip>
          <a:stretch>
            <a:fillRect/>
          </a:stretch>
        </p:blipFill>
        <p:spPr>
          <a:xfrm>
            <a:off x="4572000" y="0"/>
            <a:ext cx="4572000" cy="5160166"/>
          </a:xfrm>
          <a:prstGeom prst="rect">
            <a:avLst/>
          </a:prstGeom>
          <a:noFill/>
          <a:ln>
            <a:noFill/>
          </a:ln>
        </p:spPr>
      </p:pic>
      <p:pic>
        <p:nvPicPr>
          <p:cNvPr id="182" name="Google Shape;182;p27"/>
          <p:cNvPicPr preferRelativeResize="0"/>
          <p:nvPr/>
        </p:nvPicPr>
        <p:blipFill>
          <a:blip r:embed="rId4">
            <a:alphaModFix/>
          </a:blip>
          <a:stretch>
            <a:fillRect/>
          </a:stretch>
        </p:blipFill>
        <p:spPr>
          <a:xfrm>
            <a:off x="-60550" y="0"/>
            <a:ext cx="4632550" cy="5143500"/>
          </a:xfrm>
          <a:prstGeom prst="rect">
            <a:avLst/>
          </a:prstGeom>
          <a:noFill/>
          <a:ln>
            <a:noFill/>
          </a:ln>
        </p:spPr>
      </p:pic>
      <p:sp>
        <p:nvSpPr>
          <p:cNvPr id="183" name="Google Shape;183;p27"/>
          <p:cNvSpPr txBox="1"/>
          <p:nvPr>
            <p:ph type="title"/>
          </p:nvPr>
        </p:nvSpPr>
        <p:spPr>
          <a:xfrm>
            <a:off x="4835400" y="2394238"/>
            <a:ext cx="4045200" cy="9813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Compost Hub</a:t>
            </a:r>
            <a:endParaRPr/>
          </a:p>
          <a:p>
            <a:pPr indent="0" lvl="0" marL="0" rtl="0" algn="ctr">
              <a:spcBef>
                <a:spcPts val="0"/>
              </a:spcBef>
              <a:spcAft>
                <a:spcPts val="0"/>
              </a:spcAft>
              <a:buNone/>
            </a:pPr>
            <a:r>
              <a:rPr lang="en"/>
              <a:t>Health Assessments</a:t>
            </a:r>
            <a:endParaRPr/>
          </a:p>
        </p:txBody>
      </p:sp>
      <p:sp>
        <p:nvSpPr>
          <p:cNvPr id="184" name="Google Shape;184;p27"/>
          <p:cNvSpPr txBox="1"/>
          <p:nvPr/>
        </p:nvSpPr>
        <p:spPr>
          <a:xfrm>
            <a:off x="363625" y="1545838"/>
            <a:ext cx="3784200" cy="2678100"/>
          </a:xfrm>
          <a:prstGeom prst="rect">
            <a:avLst/>
          </a:prstGeom>
          <a:noFill/>
          <a:ln>
            <a:noFill/>
          </a:ln>
        </p:spPr>
        <p:txBody>
          <a:bodyPr anchorCtr="0" anchor="t" bIns="91425" lIns="91425" spcFirstLastPara="1" rIns="91425" wrap="square" tIns="91425">
            <a:spAutoFit/>
          </a:bodyPr>
          <a:lstStyle/>
          <a:p>
            <a:pPr indent="-342900" lvl="0" marL="457200" rtl="0" algn="l">
              <a:lnSpc>
                <a:spcPct val="200000"/>
              </a:lnSpc>
              <a:spcBef>
                <a:spcPts val="0"/>
              </a:spcBef>
              <a:spcAft>
                <a:spcPts val="0"/>
              </a:spcAft>
              <a:buClr>
                <a:srgbClr val="CC6955"/>
              </a:buClr>
              <a:buSzPts val="1800"/>
              <a:buFont typeface="Average"/>
              <a:buAutoNum type="arabicParenR"/>
            </a:pPr>
            <a:r>
              <a:rPr lang="en" sz="1800">
                <a:solidFill>
                  <a:schemeClr val="lt1"/>
                </a:solidFill>
                <a:latin typeface="Average"/>
                <a:ea typeface="Average"/>
                <a:cs typeface="Average"/>
                <a:sym typeface="Average"/>
              </a:rPr>
              <a:t>Community Education</a:t>
            </a:r>
            <a:endParaRPr sz="1800">
              <a:solidFill>
                <a:schemeClr val="lt1"/>
              </a:solidFill>
              <a:latin typeface="Average"/>
              <a:ea typeface="Average"/>
              <a:cs typeface="Average"/>
              <a:sym typeface="Average"/>
            </a:endParaRPr>
          </a:p>
          <a:p>
            <a:pPr indent="-342900" lvl="0" marL="457200" rtl="0" algn="l">
              <a:lnSpc>
                <a:spcPct val="200000"/>
              </a:lnSpc>
              <a:spcBef>
                <a:spcPts val="0"/>
              </a:spcBef>
              <a:spcAft>
                <a:spcPts val="0"/>
              </a:spcAft>
              <a:buClr>
                <a:srgbClr val="CC6955"/>
              </a:buClr>
              <a:buSzPts val="1800"/>
              <a:buFont typeface="Average"/>
              <a:buAutoNum type="arabicParenR"/>
            </a:pPr>
            <a:r>
              <a:rPr lang="en" sz="1800">
                <a:solidFill>
                  <a:schemeClr val="lt1"/>
                </a:solidFill>
                <a:latin typeface="Average"/>
                <a:ea typeface="Average"/>
                <a:cs typeface="Average"/>
                <a:sym typeface="Average"/>
              </a:rPr>
              <a:t>Organizational Capacity</a:t>
            </a:r>
            <a:endParaRPr sz="1800">
              <a:solidFill>
                <a:schemeClr val="lt1"/>
              </a:solidFill>
              <a:latin typeface="Average"/>
              <a:ea typeface="Average"/>
              <a:cs typeface="Average"/>
              <a:sym typeface="Average"/>
            </a:endParaRPr>
          </a:p>
          <a:p>
            <a:pPr indent="-342900" lvl="0" marL="457200" rtl="0" algn="l">
              <a:lnSpc>
                <a:spcPct val="200000"/>
              </a:lnSpc>
              <a:spcBef>
                <a:spcPts val="0"/>
              </a:spcBef>
              <a:spcAft>
                <a:spcPts val="0"/>
              </a:spcAft>
              <a:buClr>
                <a:srgbClr val="CC6955"/>
              </a:buClr>
              <a:buSzPts val="1800"/>
              <a:buFont typeface="Average"/>
              <a:buAutoNum type="arabicParenR"/>
            </a:pPr>
            <a:r>
              <a:rPr lang="en" sz="1800">
                <a:solidFill>
                  <a:schemeClr val="lt1"/>
                </a:solidFill>
                <a:latin typeface="Average"/>
                <a:ea typeface="Average"/>
                <a:cs typeface="Average"/>
                <a:sym typeface="Average"/>
              </a:rPr>
              <a:t>Network Development</a:t>
            </a:r>
            <a:endParaRPr sz="1800">
              <a:solidFill>
                <a:schemeClr val="lt1"/>
              </a:solidFill>
              <a:latin typeface="Average"/>
              <a:ea typeface="Average"/>
              <a:cs typeface="Average"/>
              <a:sym typeface="Average"/>
            </a:endParaRPr>
          </a:p>
          <a:p>
            <a:pPr indent="-342900" lvl="0" marL="457200" rtl="0" algn="l">
              <a:lnSpc>
                <a:spcPct val="200000"/>
              </a:lnSpc>
              <a:spcBef>
                <a:spcPts val="0"/>
              </a:spcBef>
              <a:spcAft>
                <a:spcPts val="0"/>
              </a:spcAft>
              <a:buClr>
                <a:srgbClr val="CC6955"/>
              </a:buClr>
              <a:buSzPts val="1800"/>
              <a:buFont typeface="Average"/>
              <a:buAutoNum type="arabicParenR"/>
            </a:pPr>
            <a:r>
              <a:rPr lang="en" sz="1800">
                <a:solidFill>
                  <a:schemeClr val="lt1"/>
                </a:solidFill>
                <a:latin typeface="Average"/>
                <a:ea typeface="Average"/>
                <a:cs typeface="Average"/>
                <a:sym typeface="Average"/>
              </a:rPr>
              <a:t>Food Systems</a:t>
            </a:r>
            <a:endParaRPr sz="1800">
              <a:solidFill>
                <a:schemeClr val="lt1"/>
              </a:solidFill>
              <a:latin typeface="Average"/>
              <a:ea typeface="Average"/>
              <a:cs typeface="Average"/>
              <a:sym typeface="Average"/>
            </a:endParaRPr>
          </a:p>
          <a:p>
            <a:pPr indent="-342900" lvl="0" marL="457200" rtl="0" algn="l">
              <a:lnSpc>
                <a:spcPct val="200000"/>
              </a:lnSpc>
              <a:spcBef>
                <a:spcPts val="0"/>
              </a:spcBef>
              <a:spcAft>
                <a:spcPts val="0"/>
              </a:spcAft>
              <a:buClr>
                <a:srgbClr val="CC6955"/>
              </a:buClr>
              <a:buSzPts val="1800"/>
              <a:buFont typeface="Average"/>
              <a:buAutoNum type="arabicParenR"/>
            </a:pPr>
            <a:r>
              <a:rPr lang="en" sz="1800">
                <a:solidFill>
                  <a:schemeClr val="lt1"/>
                </a:solidFill>
                <a:latin typeface="Average"/>
                <a:ea typeface="Average"/>
                <a:cs typeface="Average"/>
                <a:sym typeface="Average"/>
              </a:rPr>
              <a:t>Overcoming barriers to access</a:t>
            </a:r>
            <a:endParaRPr sz="1800">
              <a:solidFill>
                <a:schemeClr val="lt1"/>
              </a:solidFill>
              <a:latin typeface="Average"/>
              <a:ea typeface="Average"/>
              <a:cs typeface="Average"/>
              <a:sym typeface="Average"/>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8" name="Shape 188"/>
        <p:cNvGrpSpPr/>
        <p:nvPr/>
      </p:nvGrpSpPr>
      <p:grpSpPr>
        <a:xfrm>
          <a:off x="0" y="0"/>
          <a:ext cx="0" cy="0"/>
          <a:chOff x="0" y="0"/>
          <a:chExt cx="0" cy="0"/>
        </a:xfrm>
      </p:grpSpPr>
      <p:pic>
        <p:nvPicPr>
          <p:cNvPr id="189" name="Google Shape;189;p28"/>
          <p:cNvPicPr preferRelativeResize="0"/>
          <p:nvPr/>
        </p:nvPicPr>
        <p:blipFill rotWithShape="1">
          <a:blip r:embed="rId3">
            <a:alphaModFix/>
          </a:blip>
          <a:srcRect b="0" l="24061" r="11205" t="0"/>
          <a:stretch/>
        </p:blipFill>
        <p:spPr>
          <a:xfrm>
            <a:off x="3407300" y="400800"/>
            <a:ext cx="2154950" cy="4499475"/>
          </a:xfrm>
          <a:prstGeom prst="rect">
            <a:avLst/>
          </a:prstGeom>
          <a:noFill/>
          <a:ln>
            <a:noFill/>
          </a:ln>
        </p:spPr>
      </p:pic>
      <p:pic>
        <p:nvPicPr>
          <p:cNvPr id="190" name="Google Shape;190;p28"/>
          <p:cNvPicPr preferRelativeResize="0"/>
          <p:nvPr/>
        </p:nvPicPr>
        <p:blipFill rotWithShape="1">
          <a:blip r:embed="rId4">
            <a:alphaModFix/>
          </a:blip>
          <a:srcRect b="3983" l="0" r="0" t="33974"/>
          <a:stretch/>
        </p:blipFill>
        <p:spPr>
          <a:xfrm>
            <a:off x="5758400" y="2612275"/>
            <a:ext cx="3153750" cy="2230353"/>
          </a:xfrm>
          <a:prstGeom prst="rect">
            <a:avLst/>
          </a:prstGeom>
          <a:noFill/>
          <a:ln>
            <a:noFill/>
          </a:ln>
        </p:spPr>
      </p:pic>
      <p:pic>
        <p:nvPicPr>
          <p:cNvPr id="191" name="Google Shape;191;p28"/>
          <p:cNvPicPr preferRelativeResize="0"/>
          <p:nvPr/>
        </p:nvPicPr>
        <p:blipFill rotWithShape="1">
          <a:blip r:embed="rId5">
            <a:alphaModFix/>
          </a:blip>
          <a:srcRect b="28930" l="19118" r="10359" t="6793"/>
          <a:stretch/>
        </p:blipFill>
        <p:spPr>
          <a:xfrm>
            <a:off x="291475" y="2694450"/>
            <a:ext cx="2929900" cy="2148177"/>
          </a:xfrm>
          <a:prstGeom prst="rect">
            <a:avLst/>
          </a:prstGeom>
          <a:noFill/>
          <a:ln>
            <a:noFill/>
          </a:ln>
        </p:spPr>
      </p:pic>
      <p:pic>
        <p:nvPicPr>
          <p:cNvPr id="192" name="Google Shape;192;p28"/>
          <p:cNvPicPr preferRelativeResize="0"/>
          <p:nvPr/>
        </p:nvPicPr>
        <p:blipFill rotWithShape="1">
          <a:blip r:embed="rId6">
            <a:alphaModFix/>
          </a:blip>
          <a:srcRect b="10433" l="6068" r="0" t="13906"/>
          <a:stretch/>
        </p:blipFill>
        <p:spPr>
          <a:xfrm>
            <a:off x="5758400" y="400800"/>
            <a:ext cx="3153750" cy="2111651"/>
          </a:xfrm>
          <a:prstGeom prst="rect">
            <a:avLst/>
          </a:prstGeom>
          <a:noFill/>
          <a:ln>
            <a:noFill/>
          </a:ln>
        </p:spPr>
      </p:pic>
      <p:pic>
        <p:nvPicPr>
          <p:cNvPr id="193" name="Google Shape;193;p28"/>
          <p:cNvPicPr preferRelativeResize="0"/>
          <p:nvPr/>
        </p:nvPicPr>
        <p:blipFill>
          <a:blip r:embed="rId7">
            <a:alphaModFix/>
          </a:blip>
          <a:stretch>
            <a:fillRect/>
          </a:stretch>
        </p:blipFill>
        <p:spPr>
          <a:xfrm>
            <a:off x="291469" y="417875"/>
            <a:ext cx="2929906" cy="21481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9"/>
          <p:cNvSpPr txBox="1"/>
          <p:nvPr>
            <p:ph type="title"/>
          </p:nvPr>
        </p:nvSpPr>
        <p:spPr>
          <a:xfrm>
            <a:off x="560125" y="1782450"/>
            <a:ext cx="6544200" cy="2405100"/>
          </a:xfrm>
          <a:prstGeom prst="rect">
            <a:avLst/>
          </a:prstGeom>
        </p:spPr>
        <p:txBody>
          <a:bodyPr anchorCtr="0" anchor="ctr" bIns="91425" lIns="91425" spcFirstLastPara="1" rIns="91425" wrap="square" tIns="91425">
            <a:noAutofit/>
          </a:bodyPr>
          <a:lstStyle/>
          <a:p>
            <a:pPr indent="0" lvl="0" marL="0" rtl="0" algn="l">
              <a:spcBef>
                <a:spcPts val="1000"/>
              </a:spcBef>
              <a:spcAft>
                <a:spcPts val="0"/>
              </a:spcAft>
              <a:buNone/>
            </a:pPr>
            <a:r>
              <a:rPr lang="en" sz="3000">
                <a:solidFill>
                  <a:srgbClr val="CC6955"/>
                </a:solidFill>
              </a:rPr>
              <a:t>11.2 million lbs</a:t>
            </a:r>
            <a:r>
              <a:rPr lang="en" sz="3000"/>
              <a:t> total </a:t>
            </a:r>
            <a:r>
              <a:rPr lang="en" sz="3000"/>
              <a:t>organics</a:t>
            </a:r>
            <a:r>
              <a:rPr lang="en" sz="3000"/>
              <a:t> diverted</a:t>
            </a:r>
            <a:endParaRPr sz="3000"/>
          </a:p>
          <a:p>
            <a:pPr indent="0" lvl="0" marL="0" rtl="0" algn="l">
              <a:spcBef>
                <a:spcPts val="1000"/>
              </a:spcBef>
              <a:spcAft>
                <a:spcPts val="0"/>
              </a:spcAft>
              <a:buNone/>
            </a:pPr>
            <a:r>
              <a:rPr lang="en" sz="3000">
                <a:solidFill>
                  <a:srgbClr val="CC6955"/>
                </a:solidFill>
              </a:rPr>
              <a:t>1,862 MTC02e</a:t>
            </a:r>
            <a:r>
              <a:rPr lang="en" sz="3000"/>
              <a:t> reduced (~400 cars)</a:t>
            </a:r>
            <a:endParaRPr sz="3000"/>
          </a:p>
          <a:p>
            <a:pPr indent="0" lvl="0" marL="0" rtl="0" algn="l">
              <a:spcBef>
                <a:spcPts val="1000"/>
              </a:spcBef>
              <a:spcAft>
                <a:spcPts val="0"/>
              </a:spcAft>
              <a:buNone/>
            </a:pPr>
            <a:r>
              <a:rPr lang="en" sz="3000">
                <a:solidFill>
                  <a:srgbClr val="CC6955"/>
                </a:solidFill>
              </a:rPr>
              <a:t>4,5</a:t>
            </a:r>
            <a:r>
              <a:rPr lang="en" sz="3000">
                <a:solidFill>
                  <a:srgbClr val="CC6955"/>
                </a:solidFill>
              </a:rPr>
              <a:t>00 cy</a:t>
            </a:r>
            <a:r>
              <a:rPr baseline="30000" lang="en" sz="3000">
                <a:solidFill>
                  <a:srgbClr val="CC6955"/>
                </a:solidFill>
              </a:rPr>
              <a:t>3</a:t>
            </a:r>
            <a:r>
              <a:rPr lang="en" sz="3000"/>
              <a:t> compost produced</a:t>
            </a:r>
            <a:endParaRPr sz="3000"/>
          </a:p>
          <a:p>
            <a:pPr indent="0" lvl="0" marL="0" rtl="0" algn="l">
              <a:spcBef>
                <a:spcPts val="1000"/>
              </a:spcBef>
              <a:spcAft>
                <a:spcPts val="0"/>
              </a:spcAft>
              <a:buNone/>
            </a:pPr>
            <a:r>
              <a:rPr lang="en" sz="3000">
                <a:solidFill>
                  <a:srgbClr val="CC6955"/>
                </a:solidFill>
              </a:rPr>
              <a:t>369</a:t>
            </a:r>
            <a:r>
              <a:rPr lang="en" sz="3000"/>
              <a:t> trees planted</a:t>
            </a:r>
            <a:endParaRPr sz="3000"/>
          </a:p>
          <a:p>
            <a:pPr indent="0" lvl="0" marL="0" rtl="0" algn="l">
              <a:spcBef>
                <a:spcPts val="1000"/>
              </a:spcBef>
              <a:spcAft>
                <a:spcPts val="0"/>
              </a:spcAft>
              <a:buNone/>
            </a:pPr>
            <a:r>
              <a:rPr lang="en" sz="3000">
                <a:solidFill>
                  <a:srgbClr val="CC6955"/>
                </a:solidFill>
              </a:rPr>
              <a:t>22</a:t>
            </a:r>
            <a:r>
              <a:rPr lang="en" sz="3000"/>
              <a:t> FTE jobs created at $23/hr</a:t>
            </a:r>
            <a:endParaRPr sz="3000"/>
          </a:p>
          <a:p>
            <a:pPr indent="0" lvl="0" marL="0" rtl="0" algn="l">
              <a:spcBef>
                <a:spcPts val="1000"/>
              </a:spcBef>
              <a:spcAft>
                <a:spcPts val="0"/>
              </a:spcAft>
              <a:buNone/>
            </a:pPr>
            <a:r>
              <a:rPr lang="en" sz="3000">
                <a:solidFill>
                  <a:srgbClr val="CC6955"/>
                </a:solidFill>
              </a:rPr>
              <a:t>$105</a:t>
            </a:r>
            <a:r>
              <a:rPr lang="en" sz="3000">
                <a:solidFill>
                  <a:srgbClr val="CC6955"/>
                </a:solidFill>
              </a:rPr>
              <a:t>/ton</a:t>
            </a:r>
            <a:r>
              <a:rPr lang="en" sz="3000"/>
              <a:t> program average</a:t>
            </a:r>
            <a:r>
              <a:rPr lang="en" sz="3000"/>
              <a:t> for diversion</a:t>
            </a:r>
            <a:endParaRPr sz="3000"/>
          </a:p>
          <a:p>
            <a:pPr indent="0" lvl="0" marL="0" rtl="0" algn="l">
              <a:spcBef>
                <a:spcPts val="1000"/>
              </a:spcBef>
              <a:spcAft>
                <a:spcPts val="0"/>
              </a:spcAft>
              <a:buNone/>
            </a:pPr>
            <a:r>
              <a:rPr lang="en" sz="3000">
                <a:solidFill>
                  <a:srgbClr val="CC6955"/>
                </a:solidFill>
              </a:rPr>
              <a:t>$76/ton</a:t>
            </a:r>
            <a:r>
              <a:rPr lang="en" sz="3000"/>
              <a:t> program average for co-benefits</a:t>
            </a:r>
            <a:endParaRPr sz="3000"/>
          </a:p>
        </p:txBody>
      </p:sp>
      <p:pic>
        <p:nvPicPr>
          <p:cNvPr id="199" name="Google Shape;199;p29"/>
          <p:cNvPicPr preferRelativeResize="0"/>
          <p:nvPr/>
        </p:nvPicPr>
        <p:blipFill>
          <a:blip r:embed="rId3">
            <a:alphaModFix/>
          </a:blip>
          <a:stretch>
            <a:fillRect/>
          </a:stretch>
        </p:blipFill>
        <p:spPr>
          <a:xfrm>
            <a:off x="6228775" y="1121850"/>
            <a:ext cx="2484350" cy="1242175"/>
          </a:xfrm>
          <a:prstGeom prst="rect">
            <a:avLst/>
          </a:prstGeom>
          <a:noFill/>
          <a:ln>
            <a:noFill/>
          </a:ln>
        </p:spPr>
      </p:pic>
      <p:pic>
        <p:nvPicPr>
          <p:cNvPr id="200" name="Google Shape;200;p29"/>
          <p:cNvPicPr preferRelativeResize="0"/>
          <p:nvPr/>
        </p:nvPicPr>
        <p:blipFill rotWithShape="1">
          <a:blip r:embed="rId4">
            <a:alphaModFix/>
          </a:blip>
          <a:srcRect b="0" l="0" r="0" t="0"/>
          <a:stretch/>
        </p:blipFill>
        <p:spPr>
          <a:xfrm>
            <a:off x="6057299" y="2434000"/>
            <a:ext cx="1192750" cy="1547325"/>
          </a:xfrm>
          <a:prstGeom prst="rect">
            <a:avLst/>
          </a:prstGeom>
          <a:noFill/>
          <a:ln>
            <a:noFill/>
          </a:ln>
        </p:spPr>
      </p:pic>
      <p:pic>
        <p:nvPicPr>
          <p:cNvPr id="201" name="Google Shape;201;p29"/>
          <p:cNvPicPr preferRelativeResize="0"/>
          <p:nvPr/>
        </p:nvPicPr>
        <p:blipFill rotWithShape="1">
          <a:blip r:embed="rId5">
            <a:alphaModFix/>
          </a:blip>
          <a:srcRect b="0" l="19097" r="19097" t="0"/>
          <a:stretch/>
        </p:blipFill>
        <p:spPr>
          <a:xfrm>
            <a:off x="7354225" y="2744353"/>
            <a:ext cx="1306174" cy="2113347"/>
          </a:xfrm>
          <a:prstGeom prst="rect">
            <a:avLst/>
          </a:prstGeom>
          <a:noFill/>
          <a:ln>
            <a:noFill/>
          </a:ln>
        </p:spPr>
      </p:pic>
      <p:pic>
        <p:nvPicPr>
          <p:cNvPr id="202" name="Google Shape;202;p29"/>
          <p:cNvPicPr preferRelativeResize="0"/>
          <p:nvPr/>
        </p:nvPicPr>
        <p:blipFill>
          <a:blip r:embed="rId6">
            <a:alphaModFix/>
          </a:blip>
          <a:stretch>
            <a:fillRect/>
          </a:stretch>
        </p:blipFill>
        <p:spPr>
          <a:xfrm>
            <a:off x="0" y="0"/>
            <a:ext cx="9144000" cy="871450"/>
          </a:xfrm>
          <a:prstGeom prst="rect">
            <a:avLst/>
          </a:prstGeom>
          <a:noFill/>
          <a:ln>
            <a:noFill/>
          </a:ln>
        </p:spPr>
      </p:pic>
      <p:sp>
        <p:nvSpPr>
          <p:cNvPr id="203" name="Google Shape;203;p29"/>
          <p:cNvSpPr txBox="1"/>
          <p:nvPr>
            <p:ph type="title"/>
          </p:nvPr>
        </p:nvSpPr>
        <p:spPr>
          <a:xfrm>
            <a:off x="311700" y="65775"/>
            <a:ext cx="8520600" cy="728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3600">
                <a:solidFill>
                  <a:schemeClr val="dk1"/>
                </a:solidFill>
              </a:rPr>
              <a:t>Estimated Total Program Impacts</a:t>
            </a:r>
            <a:endParaRPr sz="3600">
              <a:solidFill>
                <a:schemeClr val="dk1"/>
              </a:solidFill>
            </a:endParaRPr>
          </a:p>
        </p:txBody>
      </p:sp>
      <p:pic>
        <p:nvPicPr>
          <p:cNvPr id="204" name="Google Shape;204;p29"/>
          <p:cNvPicPr preferRelativeResize="0"/>
          <p:nvPr/>
        </p:nvPicPr>
        <p:blipFill rotWithShape="1">
          <a:blip r:embed="rId7">
            <a:alphaModFix/>
          </a:blip>
          <a:srcRect b="40315" l="0" r="7749" t="32025"/>
          <a:stretch/>
        </p:blipFill>
        <p:spPr>
          <a:xfrm>
            <a:off x="6562275" y="161850"/>
            <a:ext cx="1826850" cy="5477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0"/>
          <p:cNvSpPr txBox="1"/>
          <p:nvPr>
            <p:ph type="title"/>
          </p:nvPr>
        </p:nvSpPr>
        <p:spPr>
          <a:xfrm>
            <a:off x="560125" y="1782450"/>
            <a:ext cx="6544200" cy="2405100"/>
          </a:xfrm>
          <a:prstGeom prst="rect">
            <a:avLst/>
          </a:prstGeom>
        </p:spPr>
        <p:txBody>
          <a:bodyPr anchorCtr="0" anchor="ctr" bIns="91425" lIns="91425" spcFirstLastPara="1" rIns="91425" wrap="square" tIns="91425">
            <a:noAutofit/>
          </a:bodyPr>
          <a:lstStyle/>
          <a:p>
            <a:pPr indent="0" lvl="0" marL="0" rtl="0" algn="l">
              <a:spcBef>
                <a:spcPts val="1000"/>
              </a:spcBef>
              <a:spcAft>
                <a:spcPts val="0"/>
              </a:spcAft>
              <a:buNone/>
            </a:pPr>
            <a:r>
              <a:rPr lang="en" sz="3000">
                <a:solidFill>
                  <a:srgbClr val="CC6955"/>
                </a:solidFill>
              </a:rPr>
              <a:t>6.75</a:t>
            </a:r>
            <a:r>
              <a:rPr lang="en" sz="3000">
                <a:solidFill>
                  <a:srgbClr val="CC6955"/>
                </a:solidFill>
              </a:rPr>
              <a:t> million lbs</a:t>
            </a:r>
            <a:r>
              <a:rPr lang="en" sz="3000"/>
              <a:t> total organics diverted</a:t>
            </a:r>
            <a:endParaRPr sz="3000"/>
          </a:p>
          <a:p>
            <a:pPr indent="0" lvl="0" marL="0" rtl="0" algn="l">
              <a:spcBef>
                <a:spcPts val="1000"/>
              </a:spcBef>
              <a:spcAft>
                <a:spcPts val="0"/>
              </a:spcAft>
              <a:buNone/>
            </a:pPr>
            <a:r>
              <a:rPr lang="en" sz="3000">
                <a:solidFill>
                  <a:srgbClr val="CC6955"/>
                </a:solidFill>
              </a:rPr>
              <a:t>1,614 MTC02e</a:t>
            </a:r>
            <a:r>
              <a:rPr lang="en" sz="3000"/>
              <a:t> reduced (~350 cars)</a:t>
            </a:r>
            <a:endParaRPr sz="3000"/>
          </a:p>
          <a:p>
            <a:pPr indent="0" lvl="0" marL="0" rtl="0" algn="l">
              <a:spcBef>
                <a:spcPts val="1000"/>
              </a:spcBef>
              <a:spcAft>
                <a:spcPts val="0"/>
              </a:spcAft>
              <a:buNone/>
            </a:pPr>
            <a:r>
              <a:rPr lang="en" sz="3000">
                <a:solidFill>
                  <a:srgbClr val="CC6955"/>
                </a:solidFill>
              </a:rPr>
              <a:t>2,75</a:t>
            </a:r>
            <a:r>
              <a:rPr lang="en" sz="3000">
                <a:solidFill>
                  <a:srgbClr val="CC6955"/>
                </a:solidFill>
              </a:rPr>
              <a:t>0 cy</a:t>
            </a:r>
            <a:r>
              <a:rPr baseline="30000" lang="en" sz="3000">
                <a:solidFill>
                  <a:srgbClr val="CC6955"/>
                </a:solidFill>
              </a:rPr>
              <a:t>3</a:t>
            </a:r>
            <a:r>
              <a:rPr lang="en" sz="3000"/>
              <a:t> compost produced</a:t>
            </a:r>
            <a:endParaRPr sz="3000"/>
          </a:p>
          <a:p>
            <a:pPr indent="0" lvl="0" marL="0" rtl="0" algn="l">
              <a:spcBef>
                <a:spcPts val="1000"/>
              </a:spcBef>
              <a:spcAft>
                <a:spcPts val="0"/>
              </a:spcAft>
              <a:buNone/>
            </a:pPr>
            <a:r>
              <a:rPr lang="en" sz="3000">
                <a:solidFill>
                  <a:srgbClr val="CC6955"/>
                </a:solidFill>
              </a:rPr>
              <a:t>5</a:t>
            </a:r>
            <a:r>
              <a:rPr lang="en" sz="3000">
                <a:solidFill>
                  <a:srgbClr val="CC6955"/>
                </a:solidFill>
              </a:rPr>
              <a:t>9</a:t>
            </a:r>
            <a:r>
              <a:rPr lang="en" sz="3000"/>
              <a:t> trees planted (+369,000 MTCO2e)</a:t>
            </a:r>
            <a:endParaRPr sz="3000"/>
          </a:p>
          <a:p>
            <a:pPr indent="0" lvl="0" marL="0" rtl="0" algn="l">
              <a:spcBef>
                <a:spcPts val="1000"/>
              </a:spcBef>
              <a:spcAft>
                <a:spcPts val="0"/>
              </a:spcAft>
              <a:buNone/>
            </a:pPr>
            <a:r>
              <a:rPr lang="en" sz="3000">
                <a:solidFill>
                  <a:srgbClr val="CC6955"/>
                </a:solidFill>
              </a:rPr>
              <a:t>12.5</a:t>
            </a:r>
            <a:r>
              <a:rPr lang="en" sz="3000"/>
              <a:t> FTE jobs created at $23/hr</a:t>
            </a:r>
            <a:endParaRPr sz="3000"/>
          </a:p>
          <a:p>
            <a:pPr indent="0" lvl="0" marL="0" rtl="0" algn="l">
              <a:spcBef>
                <a:spcPts val="1000"/>
              </a:spcBef>
              <a:spcAft>
                <a:spcPts val="0"/>
              </a:spcAft>
              <a:buNone/>
            </a:pPr>
            <a:r>
              <a:rPr lang="en" sz="3000">
                <a:solidFill>
                  <a:srgbClr val="CC6955"/>
                </a:solidFill>
              </a:rPr>
              <a:t>$104/ton</a:t>
            </a:r>
            <a:r>
              <a:rPr lang="en" sz="3000"/>
              <a:t> program average for diversion</a:t>
            </a:r>
            <a:endParaRPr sz="3000"/>
          </a:p>
          <a:p>
            <a:pPr indent="0" lvl="0" marL="0" rtl="0" algn="l">
              <a:spcBef>
                <a:spcPts val="1000"/>
              </a:spcBef>
              <a:spcAft>
                <a:spcPts val="0"/>
              </a:spcAft>
              <a:buNone/>
            </a:pPr>
            <a:r>
              <a:rPr lang="en" sz="3000">
                <a:solidFill>
                  <a:srgbClr val="CC6955"/>
                </a:solidFill>
              </a:rPr>
              <a:t>$96/ton</a:t>
            </a:r>
            <a:r>
              <a:rPr lang="en" sz="3000"/>
              <a:t> program average for co-benefits</a:t>
            </a:r>
            <a:endParaRPr sz="3000"/>
          </a:p>
        </p:txBody>
      </p:sp>
      <p:pic>
        <p:nvPicPr>
          <p:cNvPr id="210" name="Google Shape;210;p30"/>
          <p:cNvPicPr preferRelativeResize="0"/>
          <p:nvPr/>
        </p:nvPicPr>
        <p:blipFill>
          <a:blip r:embed="rId3">
            <a:alphaModFix/>
          </a:blip>
          <a:stretch>
            <a:fillRect/>
          </a:stretch>
        </p:blipFill>
        <p:spPr>
          <a:xfrm>
            <a:off x="6228775" y="1121850"/>
            <a:ext cx="2484350" cy="1242175"/>
          </a:xfrm>
          <a:prstGeom prst="rect">
            <a:avLst/>
          </a:prstGeom>
          <a:noFill/>
          <a:ln>
            <a:noFill/>
          </a:ln>
        </p:spPr>
      </p:pic>
      <p:pic>
        <p:nvPicPr>
          <p:cNvPr id="211" name="Google Shape;211;p30"/>
          <p:cNvPicPr preferRelativeResize="0"/>
          <p:nvPr/>
        </p:nvPicPr>
        <p:blipFill rotWithShape="1">
          <a:blip r:embed="rId4">
            <a:alphaModFix/>
          </a:blip>
          <a:srcRect b="0" l="0" r="0" t="0"/>
          <a:stretch/>
        </p:blipFill>
        <p:spPr>
          <a:xfrm>
            <a:off x="6057299" y="2434000"/>
            <a:ext cx="1192750" cy="1547325"/>
          </a:xfrm>
          <a:prstGeom prst="rect">
            <a:avLst/>
          </a:prstGeom>
          <a:noFill/>
          <a:ln>
            <a:noFill/>
          </a:ln>
        </p:spPr>
      </p:pic>
      <p:pic>
        <p:nvPicPr>
          <p:cNvPr id="212" name="Google Shape;212;p30"/>
          <p:cNvPicPr preferRelativeResize="0"/>
          <p:nvPr/>
        </p:nvPicPr>
        <p:blipFill rotWithShape="1">
          <a:blip r:embed="rId5">
            <a:alphaModFix/>
          </a:blip>
          <a:srcRect b="0" l="19097" r="19097" t="0"/>
          <a:stretch/>
        </p:blipFill>
        <p:spPr>
          <a:xfrm>
            <a:off x="7354225" y="2744353"/>
            <a:ext cx="1306174" cy="2113347"/>
          </a:xfrm>
          <a:prstGeom prst="rect">
            <a:avLst/>
          </a:prstGeom>
          <a:noFill/>
          <a:ln>
            <a:noFill/>
          </a:ln>
        </p:spPr>
      </p:pic>
      <p:pic>
        <p:nvPicPr>
          <p:cNvPr id="213" name="Google Shape;213;p30"/>
          <p:cNvPicPr preferRelativeResize="0"/>
          <p:nvPr/>
        </p:nvPicPr>
        <p:blipFill>
          <a:blip r:embed="rId6">
            <a:alphaModFix/>
          </a:blip>
          <a:stretch>
            <a:fillRect/>
          </a:stretch>
        </p:blipFill>
        <p:spPr>
          <a:xfrm>
            <a:off x="0" y="0"/>
            <a:ext cx="9144000" cy="871450"/>
          </a:xfrm>
          <a:prstGeom prst="rect">
            <a:avLst/>
          </a:prstGeom>
          <a:noFill/>
          <a:ln>
            <a:noFill/>
          </a:ln>
        </p:spPr>
      </p:pic>
      <p:sp>
        <p:nvSpPr>
          <p:cNvPr id="214" name="Google Shape;214;p30"/>
          <p:cNvSpPr txBox="1"/>
          <p:nvPr>
            <p:ph type="title"/>
          </p:nvPr>
        </p:nvSpPr>
        <p:spPr>
          <a:xfrm>
            <a:off x="311700" y="65775"/>
            <a:ext cx="8520600" cy="728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3600">
                <a:solidFill>
                  <a:schemeClr val="dk1"/>
                </a:solidFill>
              </a:rPr>
              <a:t>Annual</a:t>
            </a:r>
            <a:r>
              <a:rPr lang="en" sz="3600">
                <a:solidFill>
                  <a:schemeClr val="dk1"/>
                </a:solidFill>
              </a:rPr>
              <a:t> Program Impacts in 2022</a:t>
            </a:r>
            <a:endParaRPr sz="3600">
              <a:solidFill>
                <a:schemeClr val="dk1"/>
              </a:solidFill>
            </a:endParaRPr>
          </a:p>
        </p:txBody>
      </p:sp>
      <p:pic>
        <p:nvPicPr>
          <p:cNvPr id="215" name="Google Shape;215;p30"/>
          <p:cNvPicPr preferRelativeResize="0"/>
          <p:nvPr/>
        </p:nvPicPr>
        <p:blipFill rotWithShape="1">
          <a:blip r:embed="rId7">
            <a:alphaModFix/>
          </a:blip>
          <a:srcRect b="40315" l="0" r="7749" t="32025"/>
          <a:stretch/>
        </p:blipFill>
        <p:spPr>
          <a:xfrm>
            <a:off x="6562275" y="161850"/>
            <a:ext cx="1826850" cy="5477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p31"/>
          <p:cNvPicPr preferRelativeResize="0"/>
          <p:nvPr/>
        </p:nvPicPr>
        <p:blipFill>
          <a:blip r:embed="rId3">
            <a:alphaModFix/>
          </a:blip>
          <a:stretch>
            <a:fillRect/>
          </a:stretch>
        </p:blipFill>
        <p:spPr>
          <a:xfrm>
            <a:off x="4572000" y="0"/>
            <a:ext cx="4572000" cy="5161175"/>
          </a:xfrm>
          <a:prstGeom prst="rect">
            <a:avLst/>
          </a:prstGeom>
          <a:noFill/>
          <a:ln>
            <a:noFill/>
          </a:ln>
        </p:spPr>
      </p:pic>
      <p:sp>
        <p:nvSpPr>
          <p:cNvPr id="221" name="Google Shape;221;p31"/>
          <p:cNvSpPr txBox="1"/>
          <p:nvPr>
            <p:ph type="title"/>
          </p:nvPr>
        </p:nvSpPr>
        <p:spPr>
          <a:xfrm>
            <a:off x="247300" y="2372850"/>
            <a:ext cx="4045200" cy="8550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What</a:t>
            </a:r>
            <a:r>
              <a:rPr lang="en"/>
              <a:t> You Can Do</a:t>
            </a:r>
            <a:endParaRPr/>
          </a:p>
        </p:txBody>
      </p:sp>
      <p:sp>
        <p:nvSpPr>
          <p:cNvPr id="222" name="Google Shape;222;p31"/>
          <p:cNvSpPr txBox="1"/>
          <p:nvPr/>
        </p:nvSpPr>
        <p:spPr>
          <a:xfrm>
            <a:off x="4869125" y="1932300"/>
            <a:ext cx="3563100" cy="17361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rgbClr val="CC6955"/>
              </a:buClr>
              <a:buSzPts val="1800"/>
              <a:buFont typeface="Average"/>
              <a:buAutoNum type="arabicParenR"/>
            </a:pPr>
            <a:r>
              <a:rPr lang="en" sz="1800">
                <a:solidFill>
                  <a:schemeClr val="lt1"/>
                </a:solidFill>
                <a:latin typeface="Average"/>
                <a:ea typeface="Average"/>
                <a:cs typeface="Average"/>
                <a:sym typeface="Average"/>
              </a:rPr>
              <a:t>Educate your policy makers</a:t>
            </a:r>
            <a:endParaRPr sz="1800">
              <a:solidFill>
                <a:schemeClr val="lt1"/>
              </a:solidFill>
              <a:latin typeface="Average"/>
              <a:ea typeface="Average"/>
              <a:cs typeface="Average"/>
              <a:sym typeface="Average"/>
            </a:endParaRPr>
          </a:p>
          <a:p>
            <a:pPr indent="0" lvl="0" marL="457200" rtl="0" algn="l">
              <a:lnSpc>
                <a:spcPct val="115000"/>
              </a:lnSpc>
              <a:spcBef>
                <a:spcPts val="0"/>
              </a:spcBef>
              <a:spcAft>
                <a:spcPts val="0"/>
              </a:spcAft>
              <a:buNone/>
            </a:pPr>
            <a:r>
              <a:t/>
            </a:r>
            <a:endParaRPr sz="1800">
              <a:solidFill>
                <a:schemeClr val="lt1"/>
              </a:solidFill>
              <a:latin typeface="Average"/>
              <a:ea typeface="Average"/>
              <a:cs typeface="Average"/>
              <a:sym typeface="Average"/>
            </a:endParaRPr>
          </a:p>
          <a:p>
            <a:pPr indent="-342900" lvl="0" marL="457200" rtl="0" algn="l">
              <a:lnSpc>
                <a:spcPct val="115000"/>
              </a:lnSpc>
              <a:spcBef>
                <a:spcPts val="0"/>
              </a:spcBef>
              <a:spcAft>
                <a:spcPts val="0"/>
              </a:spcAft>
              <a:buClr>
                <a:srgbClr val="CC6955"/>
              </a:buClr>
              <a:buSzPts val="1800"/>
              <a:buFont typeface="Average"/>
              <a:buAutoNum type="arabicParenR"/>
            </a:pPr>
            <a:r>
              <a:rPr lang="en" sz="1800">
                <a:solidFill>
                  <a:schemeClr val="lt1"/>
                </a:solidFill>
                <a:latin typeface="Average"/>
                <a:ea typeface="Average"/>
                <a:cs typeface="Average"/>
                <a:sym typeface="Average"/>
              </a:rPr>
              <a:t>Apply for Grants</a:t>
            </a:r>
            <a:endParaRPr sz="1800">
              <a:solidFill>
                <a:schemeClr val="lt1"/>
              </a:solidFill>
              <a:latin typeface="Average"/>
              <a:ea typeface="Average"/>
              <a:cs typeface="Average"/>
              <a:sym typeface="Average"/>
            </a:endParaRPr>
          </a:p>
          <a:p>
            <a:pPr indent="0" lvl="0" marL="0" rtl="0" algn="l">
              <a:lnSpc>
                <a:spcPct val="115000"/>
              </a:lnSpc>
              <a:spcBef>
                <a:spcPts val="0"/>
              </a:spcBef>
              <a:spcAft>
                <a:spcPts val="0"/>
              </a:spcAft>
              <a:buNone/>
            </a:pPr>
            <a:r>
              <a:t/>
            </a:r>
            <a:endParaRPr sz="1800">
              <a:solidFill>
                <a:schemeClr val="lt1"/>
              </a:solidFill>
              <a:latin typeface="Average"/>
              <a:ea typeface="Average"/>
              <a:cs typeface="Average"/>
              <a:sym typeface="Average"/>
            </a:endParaRPr>
          </a:p>
          <a:p>
            <a:pPr indent="-342900" lvl="0" marL="457200" rtl="0" algn="l">
              <a:lnSpc>
                <a:spcPct val="115000"/>
              </a:lnSpc>
              <a:spcBef>
                <a:spcPts val="0"/>
              </a:spcBef>
              <a:spcAft>
                <a:spcPts val="0"/>
              </a:spcAft>
              <a:buClr>
                <a:srgbClr val="CC6955"/>
              </a:buClr>
              <a:buSzPts val="1800"/>
              <a:buFont typeface="Average"/>
              <a:buAutoNum type="arabicParenR"/>
            </a:pPr>
            <a:r>
              <a:rPr lang="en" sz="1800">
                <a:solidFill>
                  <a:schemeClr val="lt1"/>
                </a:solidFill>
                <a:latin typeface="Average"/>
                <a:ea typeface="Average"/>
                <a:cs typeface="Average"/>
                <a:sym typeface="Average"/>
              </a:rPr>
              <a:t>Small Business Development</a:t>
            </a:r>
            <a:endParaRPr sz="1800">
              <a:solidFill>
                <a:schemeClr val="lt1"/>
              </a:solidFill>
              <a:latin typeface="Average"/>
              <a:ea typeface="Average"/>
              <a:cs typeface="Average"/>
              <a:sym typeface="Averag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4"/>
          <p:cNvSpPr txBox="1"/>
          <p:nvPr>
            <p:ph idx="1" type="body"/>
          </p:nvPr>
        </p:nvSpPr>
        <p:spPr>
          <a:xfrm>
            <a:off x="0" y="2294875"/>
            <a:ext cx="9144000" cy="2274000"/>
          </a:xfrm>
          <a:prstGeom prst="rect">
            <a:avLst/>
          </a:prstGeom>
          <a:solidFill>
            <a:schemeClr val="dk1"/>
          </a:solidFill>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200"/>
              </a:spcBef>
              <a:spcAft>
                <a:spcPts val="1200"/>
              </a:spcAft>
              <a:buNone/>
            </a:pPr>
            <a:r>
              <a:t/>
            </a:r>
            <a:endParaRPr/>
          </a:p>
        </p:txBody>
      </p:sp>
      <p:pic>
        <p:nvPicPr>
          <p:cNvPr id="70" name="Google Shape;70;p14"/>
          <p:cNvPicPr preferRelativeResize="0"/>
          <p:nvPr/>
        </p:nvPicPr>
        <p:blipFill>
          <a:blip r:embed="rId3">
            <a:alphaModFix/>
          </a:blip>
          <a:stretch>
            <a:fillRect/>
          </a:stretch>
        </p:blipFill>
        <p:spPr>
          <a:xfrm>
            <a:off x="3047475" y="2343150"/>
            <a:ext cx="2866012" cy="2149524"/>
          </a:xfrm>
          <a:prstGeom prst="rect">
            <a:avLst/>
          </a:prstGeom>
          <a:noFill/>
          <a:ln>
            <a:noFill/>
          </a:ln>
        </p:spPr>
      </p:pic>
      <p:pic>
        <p:nvPicPr>
          <p:cNvPr id="71" name="Google Shape;71;p14"/>
          <p:cNvPicPr preferRelativeResize="0"/>
          <p:nvPr/>
        </p:nvPicPr>
        <p:blipFill>
          <a:blip r:embed="rId4">
            <a:alphaModFix/>
          </a:blip>
          <a:stretch>
            <a:fillRect/>
          </a:stretch>
        </p:blipFill>
        <p:spPr>
          <a:xfrm>
            <a:off x="385875" y="2343150"/>
            <a:ext cx="2225725" cy="2225725"/>
          </a:xfrm>
          <a:prstGeom prst="rect">
            <a:avLst/>
          </a:prstGeom>
          <a:noFill/>
          <a:ln>
            <a:noFill/>
          </a:ln>
        </p:spPr>
      </p:pic>
      <p:pic>
        <p:nvPicPr>
          <p:cNvPr id="72" name="Google Shape;72;p14"/>
          <p:cNvPicPr preferRelativeResize="0"/>
          <p:nvPr/>
        </p:nvPicPr>
        <p:blipFill>
          <a:blip r:embed="rId5">
            <a:alphaModFix/>
          </a:blip>
          <a:stretch>
            <a:fillRect/>
          </a:stretch>
        </p:blipFill>
        <p:spPr>
          <a:xfrm>
            <a:off x="6559650" y="2419350"/>
            <a:ext cx="1997147" cy="1997125"/>
          </a:xfrm>
          <a:prstGeom prst="rect">
            <a:avLst/>
          </a:prstGeom>
          <a:noFill/>
          <a:ln>
            <a:noFill/>
          </a:ln>
        </p:spPr>
      </p:pic>
      <p:sp>
        <p:nvSpPr>
          <p:cNvPr id="73" name="Google Shape;73;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888"/>
              <a:t>Funded by a </a:t>
            </a:r>
            <a:r>
              <a:rPr lang="en" sz="2888">
                <a:solidFill>
                  <a:srgbClr val="DD7E6B"/>
                </a:solidFill>
              </a:rPr>
              <a:t>$1.5M grant</a:t>
            </a:r>
            <a:r>
              <a:rPr lang="en" sz="2888"/>
              <a:t> administered by the Department of Resources Recycling and Recovery </a:t>
            </a:r>
            <a:r>
              <a:rPr lang="en" sz="2888">
                <a:solidFill>
                  <a:srgbClr val="DD7E6B"/>
                </a:solidFill>
              </a:rPr>
              <a:t>(CalRecycle)</a:t>
            </a:r>
            <a:r>
              <a:rPr lang="en" sz="2888"/>
              <a:t> through the California Climate Investments </a:t>
            </a:r>
            <a:r>
              <a:rPr lang="en" sz="2888">
                <a:solidFill>
                  <a:srgbClr val="DD7E6B"/>
                </a:solidFill>
              </a:rPr>
              <a:t>(CCI)</a:t>
            </a:r>
            <a:r>
              <a:rPr lang="en" sz="2888"/>
              <a:t>, and a fiscally-sponsored project of the People, Food, and Land Foundation </a:t>
            </a:r>
            <a:r>
              <a:rPr lang="en" sz="2888">
                <a:solidFill>
                  <a:srgbClr val="DD7E6B"/>
                </a:solidFill>
              </a:rPr>
              <a:t>(PFL)</a:t>
            </a:r>
            <a:r>
              <a:rPr lang="en" sz="2888"/>
              <a:t>.</a:t>
            </a:r>
            <a:endParaRPr sz="2888"/>
          </a:p>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2"/>
          <p:cNvSpPr txBox="1"/>
          <p:nvPr>
            <p:ph idx="4294967295" type="body"/>
          </p:nvPr>
        </p:nvSpPr>
        <p:spPr>
          <a:xfrm>
            <a:off x="0" y="2294875"/>
            <a:ext cx="9144000" cy="2274000"/>
          </a:xfrm>
          <a:prstGeom prst="rect">
            <a:avLst/>
          </a:prstGeom>
          <a:solidFill>
            <a:schemeClr val="dk1"/>
          </a:solidFill>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200"/>
              </a:spcBef>
              <a:spcAft>
                <a:spcPts val="1200"/>
              </a:spcAft>
              <a:buNone/>
            </a:pPr>
            <a:r>
              <a:t/>
            </a:r>
            <a:endParaRPr/>
          </a:p>
        </p:txBody>
      </p:sp>
      <p:pic>
        <p:nvPicPr>
          <p:cNvPr id="228" name="Google Shape;228;p32"/>
          <p:cNvPicPr preferRelativeResize="0"/>
          <p:nvPr/>
        </p:nvPicPr>
        <p:blipFill rotWithShape="1">
          <a:blip r:embed="rId3">
            <a:alphaModFix/>
          </a:blip>
          <a:srcRect b="40315" l="0" r="7749" t="32025"/>
          <a:stretch/>
        </p:blipFill>
        <p:spPr>
          <a:xfrm>
            <a:off x="1717975" y="2576147"/>
            <a:ext cx="5708050" cy="1711450"/>
          </a:xfrm>
          <a:prstGeom prst="rect">
            <a:avLst/>
          </a:prstGeom>
          <a:noFill/>
          <a:ln>
            <a:noFill/>
          </a:ln>
        </p:spPr>
      </p:pic>
      <p:sp>
        <p:nvSpPr>
          <p:cNvPr id="229" name="Google Shape;229;p32"/>
          <p:cNvSpPr txBox="1"/>
          <p:nvPr/>
        </p:nvSpPr>
        <p:spPr>
          <a:xfrm>
            <a:off x="745650" y="552850"/>
            <a:ext cx="7652700" cy="15699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 sz="3600">
                <a:solidFill>
                  <a:schemeClr val="dk1"/>
                </a:solidFill>
                <a:latin typeface="Oswald"/>
                <a:ea typeface="Oswald"/>
                <a:cs typeface="Oswald"/>
                <a:sym typeface="Oswald"/>
              </a:rPr>
              <a:t>cc4greenspaces@gmail.com</a:t>
            </a:r>
            <a:endParaRPr sz="3600">
              <a:solidFill>
                <a:schemeClr val="dk1"/>
              </a:solidFill>
              <a:latin typeface="Oswald"/>
              <a:ea typeface="Oswald"/>
              <a:cs typeface="Oswald"/>
              <a:sym typeface="Oswald"/>
            </a:endParaRPr>
          </a:p>
          <a:p>
            <a:pPr indent="0" lvl="0" marL="0" rtl="0" algn="ctr">
              <a:lnSpc>
                <a:spcPct val="150000"/>
              </a:lnSpc>
              <a:spcBef>
                <a:spcPts val="0"/>
              </a:spcBef>
              <a:spcAft>
                <a:spcPts val="0"/>
              </a:spcAft>
              <a:buNone/>
            </a:pPr>
            <a:r>
              <a:rPr lang="en" sz="3600">
                <a:solidFill>
                  <a:srgbClr val="DD7E6B"/>
                </a:solidFill>
                <a:latin typeface="Oswald"/>
                <a:ea typeface="Oswald"/>
                <a:cs typeface="Oswald"/>
                <a:sym typeface="Oswald"/>
              </a:rPr>
              <a:t>www.thecacc.org</a:t>
            </a:r>
            <a:endParaRPr sz="3600">
              <a:solidFill>
                <a:srgbClr val="DD7E6B"/>
              </a:solidFill>
              <a:latin typeface="Oswald"/>
              <a:ea typeface="Oswald"/>
              <a:cs typeface="Oswald"/>
              <a:sym typeface="Oswald"/>
            </a:endParaRPr>
          </a:p>
        </p:txBody>
      </p:sp>
      <p:pic>
        <p:nvPicPr>
          <p:cNvPr id="230" name="Google Shape;230;p32"/>
          <p:cNvPicPr preferRelativeResize="0"/>
          <p:nvPr/>
        </p:nvPicPr>
        <p:blipFill>
          <a:blip r:embed="rId4">
            <a:alphaModFix/>
          </a:blip>
          <a:stretch>
            <a:fillRect/>
          </a:stretch>
        </p:blipFill>
        <p:spPr>
          <a:xfrm>
            <a:off x="149050" y="2415450"/>
            <a:ext cx="1119550" cy="1119550"/>
          </a:xfrm>
          <a:prstGeom prst="rect">
            <a:avLst/>
          </a:prstGeom>
          <a:noFill/>
          <a:ln>
            <a:noFill/>
          </a:ln>
        </p:spPr>
      </p:pic>
      <p:pic>
        <p:nvPicPr>
          <p:cNvPr id="231" name="Google Shape;231;p32"/>
          <p:cNvPicPr preferRelativeResize="0"/>
          <p:nvPr/>
        </p:nvPicPr>
        <p:blipFill>
          <a:blip r:embed="rId5">
            <a:alphaModFix/>
          </a:blip>
          <a:stretch>
            <a:fillRect/>
          </a:stretch>
        </p:blipFill>
        <p:spPr>
          <a:xfrm>
            <a:off x="535457" y="3458800"/>
            <a:ext cx="1302144" cy="976623"/>
          </a:xfrm>
          <a:prstGeom prst="rect">
            <a:avLst/>
          </a:prstGeom>
          <a:noFill/>
          <a:ln>
            <a:noFill/>
          </a:ln>
        </p:spPr>
      </p:pic>
      <p:pic>
        <p:nvPicPr>
          <p:cNvPr id="232" name="Google Shape;232;p32"/>
          <p:cNvPicPr preferRelativeResize="0"/>
          <p:nvPr/>
        </p:nvPicPr>
        <p:blipFill>
          <a:blip r:embed="rId6">
            <a:alphaModFix/>
          </a:blip>
          <a:stretch>
            <a:fillRect/>
          </a:stretch>
        </p:blipFill>
        <p:spPr>
          <a:xfrm>
            <a:off x="7679873" y="2985500"/>
            <a:ext cx="892775" cy="892750"/>
          </a:xfrm>
          <a:prstGeom prst="rect">
            <a:avLst/>
          </a:prstGeom>
          <a:noFill/>
          <a:ln>
            <a:noFill/>
          </a:ln>
        </p:spPr>
      </p:pic>
      <p:pic>
        <p:nvPicPr>
          <p:cNvPr id="233" name="Google Shape;233;p32"/>
          <p:cNvPicPr preferRelativeResize="0"/>
          <p:nvPr/>
        </p:nvPicPr>
        <p:blipFill rotWithShape="1">
          <a:blip r:embed="rId7">
            <a:alphaModFix/>
          </a:blip>
          <a:srcRect b="28211" l="0" r="0" t="31857"/>
          <a:stretch/>
        </p:blipFill>
        <p:spPr>
          <a:xfrm>
            <a:off x="7387613" y="2379923"/>
            <a:ext cx="1477275" cy="589900"/>
          </a:xfrm>
          <a:prstGeom prst="rect">
            <a:avLst/>
          </a:prstGeom>
          <a:noFill/>
          <a:ln>
            <a:noFill/>
          </a:ln>
        </p:spPr>
      </p:pic>
      <p:pic>
        <p:nvPicPr>
          <p:cNvPr id="234" name="Google Shape;234;p32"/>
          <p:cNvPicPr preferRelativeResize="0"/>
          <p:nvPr/>
        </p:nvPicPr>
        <p:blipFill>
          <a:blip r:embed="rId8">
            <a:alphaModFix/>
          </a:blip>
          <a:stretch>
            <a:fillRect/>
          </a:stretch>
        </p:blipFill>
        <p:spPr>
          <a:xfrm>
            <a:off x="7216900" y="4067025"/>
            <a:ext cx="1818725" cy="368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5"/>
          <p:cNvSpPr txBox="1"/>
          <p:nvPr>
            <p:ph type="title"/>
          </p:nvPr>
        </p:nvSpPr>
        <p:spPr>
          <a:xfrm>
            <a:off x="311700" y="216425"/>
            <a:ext cx="8520600" cy="762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4200"/>
              <a:t>Meet the Team</a:t>
            </a:r>
            <a:endParaRPr sz="4200"/>
          </a:p>
        </p:txBody>
      </p:sp>
      <p:sp>
        <p:nvSpPr>
          <p:cNvPr id="79" name="Google Shape;79;p15"/>
          <p:cNvSpPr txBox="1"/>
          <p:nvPr>
            <p:ph idx="1" type="body"/>
          </p:nvPr>
        </p:nvSpPr>
        <p:spPr>
          <a:xfrm>
            <a:off x="311700" y="1152475"/>
            <a:ext cx="3999900" cy="3616200"/>
          </a:xfrm>
          <a:prstGeom prst="rect">
            <a:avLst/>
          </a:prstGeom>
        </p:spPr>
        <p:txBody>
          <a:bodyPr anchorCtr="0" anchor="t" bIns="91425" lIns="91425" spcFirstLastPara="1" rIns="91425" wrap="square" tIns="91425">
            <a:normAutofit fontScale="85000" lnSpcReduction="20000"/>
          </a:bodyPr>
          <a:lstStyle/>
          <a:p>
            <a:pPr indent="0" lvl="0" marL="0" rtl="0" algn="l">
              <a:lnSpc>
                <a:spcPct val="95000"/>
              </a:lnSpc>
              <a:spcBef>
                <a:spcPts val="1800"/>
              </a:spcBef>
              <a:spcAft>
                <a:spcPts val="0"/>
              </a:spcAft>
              <a:buNone/>
            </a:pPr>
            <a:r>
              <a:rPr b="1" lang="en" sz="1516">
                <a:solidFill>
                  <a:srgbClr val="DD7E6B"/>
                </a:solidFill>
                <a:latin typeface="Oswald"/>
                <a:ea typeface="Oswald"/>
                <a:cs typeface="Oswald"/>
                <a:sym typeface="Oswald"/>
              </a:rPr>
              <a:t>CACC Leadership</a:t>
            </a:r>
            <a:endParaRPr b="1" sz="1516">
              <a:solidFill>
                <a:srgbClr val="DD7E6B"/>
              </a:solidFill>
              <a:latin typeface="Oswald"/>
              <a:ea typeface="Oswald"/>
              <a:cs typeface="Oswald"/>
              <a:sym typeface="Oswald"/>
            </a:endParaRPr>
          </a:p>
          <a:p>
            <a:pPr indent="0" lvl="0" marL="0" rtl="0" algn="l">
              <a:lnSpc>
                <a:spcPct val="95000"/>
              </a:lnSpc>
              <a:spcBef>
                <a:spcPts val="1200"/>
              </a:spcBef>
              <a:spcAft>
                <a:spcPts val="0"/>
              </a:spcAft>
              <a:buNone/>
            </a:pPr>
            <a:r>
              <a:rPr lang="en" sz="1216">
                <a:solidFill>
                  <a:schemeClr val="dk1"/>
                </a:solidFill>
              </a:rPr>
              <a:t>Kourtnii Brown, Common Compost</a:t>
            </a:r>
            <a:endParaRPr sz="1216">
              <a:solidFill>
                <a:schemeClr val="dk1"/>
              </a:solidFill>
            </a:endParaRPr>
          </a:p>
          <a:p>
            <a:pPr indent="0" lvl="0" marL="0" rtl="0" algn="l">
              <a:lnSpc>
                <a:spcPct val="95000"/>
              </a:lnSpc>
              <a:spcBef>
                <a:spcPts val="1200"/>
              </a:spcBef>
              <a:spcAft>
                <a:spcPts val="0"/>
              </a:spcAft>
              <a:buNone/>
            </a:pPr>
            <a:r>
              <a:rPr lang="en" sz="1216">
                <a:solidFill>
                  <a:schemeClr val="dk1"/>
                </a:solidFill>
              </a:rPr>
              <a:t>Elinor Crescenzi, Integrative Development Initiative</a:t>
            </a:r>
            <a:endParaRPr sz="1216">
              <a:solidFill>
                <a:schemeClr val="dk1"/>
              </a:solidFill>
            </a:endParaRPr>
          </a:p>
          <a:p>
            <a:pPr indent="0" lvl="0" marL="0" rtl="0" algn="l">
              <a:lnSpc>
                <a:spcPct val="95000"/>
              </a:lnSpc>
              <a:spcBef>
                <a:spcPts val="1200"/>
              </a:spcBef>
              <a:spcAft>
                <a:spcPts val="0"/>
              </a:spcAft>
              <a:buNone/>
            </a:pPr>
            <a:r>
              <a:rPr lang="en" sz="1216">
                <a:solidFill>
                  <a:schemeClr val="dk1"/>
                </a:solidFill>
              </a:rPr>
              <a:t>Lynn Fang, Soil Scientist</a:t>
            </a:r>
            <a:endParaRPr sz="1216">
              <a:solidFill>
                <a:schemeClr val="dk1"/>
              </a:solidFill>
            </a:endParaRPr>
          </a:p>
          <a:p>
            <a:pPr indent="0" lvl="0" marL="0" rtl="0" algn="l">
              <a:lnSpc>
                <a:spcPct val="95000"/>
              </a:lnSpc>
              <a:spcBef>
                <a:spcPts val="1200"/>
              </a:spcBef>
              <a:spcAft>
                <a:spcPts val="0"/>
              </a:spcAft>
              <a:buNone/>
            </a:pPr>
            <a:r>
              <a:rPr lang="en" sz="1216">
                <a:solidFill>
                  <a:schemeClr val="dk1"/>
                </a:solidFill>
              </a:rPr>
              <a:t>Michael Martinez, L.A. Compost</a:t>
            </a:r>
            <a:endParaRPr b="1" sz="1516">
              <a:solidFill>
                <a:schemeClr val="dk1"/>
              </a:solidFill>
              <a:latin typeface="Oswald"/>
              <a:ea typeface="Oswald"/>
              <a:cs typeface="Oswald"/>
              <a:sym typeface="Oswald"/>
            </a:endParaRPr>
          </a:p>
          <a:p>
            <a:pPr indent="0" lvl="0" marL="0" rtl="0" algn="l">
              <a:lnSpc>
                <a:spcPct val="95000"/>
              </a:lnSpc>
              <a:spcBef>
                <a:spcPts val="1800"/>
              </a:spcBef>
              <a:spcAft>
                <a:spcPts val="0"/>
              </a:spcAft>
              <a:buNone/>
            </a:pPr>
            <a:r>
              <a:rPr b="1" lang="en" sz="1516">
                <a:solidFill>
                  <a:srgbClr val="DD7E6B"/>
                </a:solidFill>
                <a:latin typeface="Oswald"/>
                <a:ea typeface="Oswald"/>
                <a:cs typeface="Oswald"/>
                <a:sym typeface="Oswald"/>
              </a:rPr>
              <a:t>CCGS Regional Co-Coordinators</a:t>
            </a:r>
            <a:endParaRPr b="1" sz="1516">
              <a:solidFill>
                <a:srgbClr val="DD7E6B"/>
              </a:solidFill>
              <a:latin typeface="Oswald"/>
              <a:ea typeface="Oswald"/>
              <a:cs typeface="Oswald"/>
              <a:sym typeface="Oswald"/>
            </a:endParaRPr>
          </a:p>
          <a:p>
            <a:pPr indent="0" lvl="0" marL="0" rtl="0" algn="l">
              <a:lnSpc>
                <a:spcPct val="95000"/>
              </a:lnSpc>
              <a:spcBef>
                <a:spcPts val="1200"/>
              </a:spcBef>
              <a:spcAft>
                <a:spcPts val="0"/>
              </a:spcAft>
              <a:buNone/>
            </a:pPr>
            <a:r>
              <a:rPr lang="en" sz="1216">
                <a:solidFill>
                  <a:schemeClr val="dk1"/>
                </a:solidFill>
              </a:rPr>
              <a:t>Kourtnii Brown, Greater Bay Area and Central California</a:t>
            </a:r>
            <a:endParaRPr sz="1216">
              <a:solidFill>
                <a:schemeClr val="dk1"/>
              </a:solidFill>
            </a:endParaRPr>
          </a:p>
          <a:p>
            <a:pPr indent="0" lvl="0" marL="0" rtl="0" algn="l">
              <a:lnSpc>
                <a:spcPct val="95000"/>
              </a:lnSpc>
              <a:spcBef>
                <a:spcPts val="1200"/>
              </a:spcBef>
              <a:spcAft>
                <a:spcPts val="0"/>
              </a:spcAft>
              <a:buNone/>
            </a:pPr>
            <a:r>
              <a:rPr lang="en" sz="1216">
                <a:solidFill>
                  <a:schemeClr val="dk1"/>
                </a:solidFill>
              </a:rPr>
              <a:t>Charlotte Canner, Northern California</a:t>
            </a:r>
            <a:endParaRPr sz="1216">
              <a:solidFill>
                <a:schemeClr val="dk1"/>
              </a:solidFill>
            </a:endParaRPr>
          </a:p>
          <a:p>
            <a:pPr indent="0" lvl="0" marL="0" rtl="0" algn="l">
              <a:lnSpc>
                <a:spcPct val="95000"/>
              </a:lnSpc>
              <a:spcBef>
                <a:spcPts val="1200"/>
              </a:spcBef>
              <a:spcAft>
                <a:spcPts val="0"/>
              </a:spcAft>
              <a:buNone/>
            </a:pPr>
            <a:r>
              <a:rPr lang="en" sz="1216">
                <a:solidFill>
                  <a:schemeClr val="dk1"/>
                </a:solidFill>
              </a:rPr>
              <a:t>Elinor Crescenzi, Inland Empire</a:t>
            </a:r>
            <a:endParaRPr sz="1216">
              <a:solidFill>
                <a:schemeClr val="dk1"/>
              </a:solidFill>
            </a:endParaRPr>
          </a:p>
          <a:p>
            <a:pPr indent="0" lvl="0" marL="0" rtl="0" algn="l">
              <a:lnSpc>
                <a:spcPct val="95000"/>
              </a:lnSpc>
              <a:spcBef>
                <a:spcPts val="1200"/>
              </a:spcBef>
              <a:spcAft>
                <a:spcPts val="0"/>
              </a:spcAft>
              <a:buNone/>
            </a:pPr>
            <a:r>
              <a:rPr lang="en" sz="1216">
                <a:solidFill>
                  <a:schemeClr val="dk1"/>
                </a:solidFill>
              </a:rPr>
              <a:t>Enjoli Ferrari, Greater Los Angeles</a:t>
            </a:r>
            <a:endParaRPr sz="1216">
              <a:solidFill>
                <a:schemeClr val="dk1"/>
              </a:solidFill>
            </a:endParaRPr>
          </a:p>
          <a:p>
            <a:pPr indent="0" lvl="0" marL="0" rtl="0" algn="l">
              <a:lnSpc>
                <a:spcPct val="95000"/>
              </a:lnSpc>
              <a:spcBef>
                <a:spcPts val="1200"/>
              </a:spcBef>
              <a:spcAft>
                <a:spcPts val="0"/>
              </a:spcAft>
              <a:buNone/>
            </a:pPr>
            <a:r>
              <a:rPr lang="en" sz="1216">
                <a:solidFill>
                  <a:schemeClr val="dk1"/>
                </a:solidFill>
              </a:rPr>
              <a:t>Zro, Greater San Diego</a:t>
            </a:r>
            <a:endParaRPr sz="1216">
              <a:solidFill>
                <a:schemeClr val="dk1"/>
              </a:solidFill>
            </a:endParaRPr>
          </a:p>
          <a:p>
            <a:pPr indent="0" lvl="0" marL="0" rtl="0" algn="l">
              <a:lnSpc>
                <a:spcPct val="95000"/>
              </a:lnSpc>
              <a:spcBef>
                <a:spcPts val="1200"/>
              </a:spcBef>
              <a:spcAft>
                <a:spcPts val="1200"/>
              </a:spcAft>
              <a:buNone/>
            </a:pPr>
            <a:r>
              <a:rPr lang="en" sz="1216">
                <a:solidFill>
                  <a:schemeClr val="dk1"/>
                </a:solidFill>
              </a:rPr>
              <a:t>Gina Vollono, Greater Los Angeles</a:t>
            </a:r>
            <a:endParaRPr sz="1216">
              <a:solidFill>
                <a:schemeClr val="dk1"/>
              </a:solidFill>
            </a:endParaRPr>
          </a:p>
        </p:txBody>
      </p:sp>
      <p:sp>
        <p:nvSpPr>
          <p:cNvPr id="80" name="Google Shape;80;p15"/>
          <p:cNvSpPr txBox="1"/>
          <p:nvPr>
            <p:ph idx="2" type="body"/>
          </p:nvPr>
        </p:nvSpPr>
        <p:spPr>
          <a:xfrm>
            <a:off x="4832400" y="1152475"/>
            <a:ext cx="4132200" cy="3616200"/>
          </a:xfrm>
          <a:prstGeom prst="rect">
            <a:avLst/>
          </a:prstGeom>
        </p:spPr>
        <p:txBody>
          <a:bodyPr anchorCtr="0" anchor="t" bIns="91425" lIns="91425" spcFirstLastPara="1" rIns="91425" wrap="square" tIns="91425">
            <a:noAutofit/>
          </a:bodyPr>
          <a:lstStyle/>
          <a:p>
            <a:pPr indent="0" lvl="0" marL="0" rtl="0" algn="l">
              <a:lnSpc>
                <a:spcPct val="95000"/>
              </a:lnSpc>
              <a:spcBef>
                <a:spcPts val="1800"/>
              </a:spcBef>
              <a:spcAft>
                <a:spcPts val="0"/>
              </a:spcAft>
              <a:buSzPts val="275"/>
              <a:buNone/>
            </a:pPr>
            <a:r>
              <a:rPr b="1" lang="en" sz="1516">
                <a:solidFill>
                  <a:srgbClr val="DD7E6B"/>
                </a:solidFill>
                <a:latin typeface="Oswald"/>
                <a:ea typeface="Oswald"/>
                <a:cs typeface="Oswald"/>
                <a:sym typeface="Oswald"/>
              </a:rPr>
              <a:t>CCGS Project Advisors</a:t>
            </a:r>
            <a:endParaRPr b="1" sz="1516">
              <a:solidFill>
                <a:srgbClr val="DD7E6B"/>
              </a:solidFill>
              <a:latin typeface="Oswald"/>
              <a:ea typeface="Oswald"/>
              <a:cs typeface="Oswald"/>
              <a:sym typeface="Oswald"/>
            </a:endParaRPr>
          </a:p>
          <a:p>
            <a:pPr indent="0" lvl="0" marL="0" rtl="0" algn="l">
              <a:lnSpc>
                <a:spcPct val="95000"/>
              </a:lnSpc>
              <a:spcBef>
                <a:spcPts val="1200"/>
              </a:spcBef>
              <a:spcAft>
                <a:spcPts val="0"/>
              </a:spcAft>
              <a:buSzPts val="275"/>
              <a:buNone/>
            </a:pPr>
            <a:r>
              <a:rPr lang="en" sz="1216">
                <a:solidFill>
                  <a:schemeClr val="dk1"/>
                </a:solidFill>
              </a:rPr>
              <a:t>Louise Bruce, San Jose Conservation Corps</a:t>
            </a:r>
            <a:endParaRPr sz="1216">
              <a:solidFill>
                <a:schemeClr val="dk1"/>
              </a:solidFill>
            </a:endParaRPr>
          </a:p>
          <a:p>
            <a:pPr indent="0" lvl="0" marL="0" rtl="0" algn="l">
              <a:lnSpc>
                <a:spcPct val="95000"/>
              </a:lnSpc>
              <a:spcBef>
                <a:spcPts val="1200"/>
              </a:spcBef>
              <a:spcAft>
                <a:spcPts val="0"/>
              </a:spcAft>
              <a:buSzPts val="275"/>
              <a:buNone/>
            </a:pPr>
            <a:r>
              <a:rPr lang="en" sz="1216">
                <a:solidFill>
                  <a:schemeClr val="dk1"/>
                </a:solidFill>
              </a:rPr>
              <a:t>Jessica Chiartas, PhD, UC Davis</a:t>
            </a:r>
            <a:endParaRPr sz="1216">
              <a:solidFill>
                <a:schemeClr val="dk1"/>
              </a:solidFill>
            </a:endParaRPr>
          </a:p>
          <a:p>
            <a:pPr indent="0" lvl="0" marL="0" rtl="0" algn="l">
              <a:lnSpc>
                <a:spcPct val="95000"/>
              </a:lnSpc>
              <a:spcBef>
                <a:spcPts val="1200"/>
              </a:spcBef>
              <a:spcAft>
                <a:spcPts val="0"/>
              </a:spcAft>
              <a:buSzPts val="275"/>
              <a:buNone/>
            </a:pPr>
            <a:r>
              <a:rPr lang="en" sz="1216">
                <a:solidFill>
                  <a:schemeClr val="dk1"/>
                </a:solidFill>
              </a:rPr>
              <a:t>Matthew Cotton, Integrated Waste Management Consulting</a:t>
            </a:r>
            <a:endParaRPr sz="1216">
              <a:solidFill>
                <a:schemeClr val="dk1"/>
              </a:solidFill>
            </a:endParaRPr>
          </a:p>
          <a:p>
            <a:pPr indent="0" lvl="0" marL="0" rtl="0" algn="l">
              <a:lnSpc>
                <a:spcPct val="95000"/>
              </a:lnSpc>
              <a:spcBef>
                <a:spcPts val="1200"/>
              </a:spcBef>
              <a:spcAft>
                <a:spcPts val="0"/>
              </a:spcAft>
              <a:buSzPts val="275"/>
              <a:buNone/>
            </a:pPr>
            <a:r>
              <a:rPr lang="en" sz="1216">
                <a:solidFill>
                  <a:schemeClr val="dk1"/>
                </a:solidFill>
              </a:rPr>
              <a:t>James McSweeney, Compost Technical Services</a:t>
            </a:r>
            <a:endParaRPr sz="1216">
              <a:solidFill>
                <a:schemeClr val="dk1"/>
              </a:solidFill>
            </a:endParaRPr>
          </a:p>
          <a:p>
            <a:pPr indent="0" lvl="0" marL="0" rtl="0" algn="l">
              <a:lnSpc>
                <a:spcPct val="95000"/>
              </a:lnSpc>
              <a:spcBef>
                <a:spcPts val="1200"/>
              </a:spcBef>
              <a:spcAft>
                <a:spcPts val="0"/>
              </a:spcAft>
              <a:buSzPts val="275"/>
              <a:buNone/>
            </a:pPr>
            <a:r>
              <a:rPr lang="en" sz="1216">
                <a:solidFill>
                  <a:schemeClr val="dk1"/>
                </a:solidFill>
              </a:rPr>
              <a:t>Deb Neher, PhD, University of Vermont</a:t>
            </a:r>
            <a:endParaRPr sz="1216">
              <a:solidFill>
                <a:schemeClr val="dk1"/>
              </a:solidFill>
            </a:endParaRPr>
          </a:p>
          <a:p>
            <a:pPr indent="0" lvl="0" marL="0" rtl="0" algn="l">
              <a:lnSpc>
                <a:spcPct val="95000"/>
              </a:lnSpc>
              <a:spcBef>
                <a:spcPts val="1200"/>
              </a:spcBef>
              <a:spcAft>
                <a:spcPts val="0"/>
              </a:spcAft>
              <a:buSzPts val="275"/>
              <a:buNone/>
            </a:pPr>
            <a:r>
              <a:rPr lang="en" sz="1216">
                <a:solidFill>
                  <a:schemeClr val="dk1"/>
                </a:solidFill>
              </a:rPr>
              <a:t>Cary Oshins, US Composting Council</a:t>
            </a:r>
            <a:endParaRPr sz="1216">
              <a:solidFill>
                <a:schemeClr val="dk1"/>
              </a:solidFill>
            </a:endParaRPr>
          </a:p>
          <a:p>
            <a:pPr indent="0" lvl="0" marL="0" rtl="0" algn="l">
              <a:lnSpc>
                <a:spcPct val="95000"/>
              </a:lnSpc>
              <a:spcBef>
                <a:spcPts val="1200"/>
              </a:spcBef>
              <a:spcAft>
                <a:spcPts val="0"/>
              </a:spcAft>
              <a:buSzPts val="275"/>
              <a:buNone/>
            </a:pPr>
            <a:r>
              <a:rPr lang="en" sz="1216">
                <a:solidFill>
                  <a:schemeClr val="dk1"/>
                </a:solidFill>
              </a:rPr>
              <a:t>Calla Rose Ostrander, The Carbon Project</a:t>
            </a:r>
            <a:endParaRPr sz="1216">
              <a:solidFill>
                <a:schemeClr val="dk1"/>
              </a:solidFill>
            </a:endParaRPr>
          </a:p>
          <a:p>
            <a:pPr indent="0" lvl="0" marL="0" rtl="0" algn="l">
              <a:lnSpc>
                <a:spcPct val="95000"/>
              </a:lnSpc>
              <a:spcBef>
                <a:spcPts val="1200"/>
              </a:spcBef>
              <a:spcAft>
                <a:spcPts val="0"/>
              </a:spcAft>
              <a:buSzPts val="275"/>
              <a:buNone/>
            </a:pPr>
            <a:r>
              <a:rPr lang="en" sz="1216">
                <a:solidFill>
                  <a:schemeClr val="dk1"/>
                </a:solidFill>
              </a:rPr>
              <a:t>Brenda Platt, Institute for Local Self Reliance</a:t>
            </a:r>
            <a:endParaRPr sz="1216">
              <a:solidFill>
                <a:schemeClr val="dk1"/>
              </a:solidFill>
            </a:endParaRPr>
          </a:p>
          <a:p>
            <a:pPr indent="0" lvl="0" marL="0" rtl="0" algn="l">
              <a:lnSpc>
                <a:spcPct val="95000"/>
              </a:lnSpc>
              <a:spcBef>
                <a:spcPts val="1200"/>
              </a:spcBef>
              <a:spcAft>
                <a:spcPts val="0"/>
              </a:spcAft>
              <a:buSzPts val="275"/>
              <a:buNone/>
            </a:pPr>
            <a:r>
              <a:rPr lang="en" sz="1216">
                <a:solidFill>
                  <a:schemeClr val="dk1"/>
                </a:solidFill>
              </a:rPr>
              <a:t>Cole B. Smith, UCCE Master Composter Program</a:t>
            </a:r>
            <a:endParaRPr sz="1216">
              <a:solidFill>
                <a:schemeClr val="dk1"/>
              </a:solidFill>
            </a:endParaRPr>
          </a:p>
          <a:p>
            <a:pPr indent="0" lvl="0" marL="0" rtl="0" algn="l">
              <a:lnSpc>
                <a:spcPct val="95000"/>
              </a:lnSpc>
              <a:spcBef>
                <a:spcPts val="1200"/>
              </a:spcBef>
              <a:spcAft>
                <a:spcPts val="1200"/>
              </a:spcAft>
              <a:buSzPts val="275"/>
              <a:buNone/>
            </a:pPr>
            <a:r>
              <a:t/>
            </a:r>
            <a:endParaRPr sz="35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6"/>
          <p:cNvSpPr txBox="1"/>
          <p:nvPr>
            <p:ph idx="1" type="subTitle"/>
          </p:nvPr>
        </p:nvSpPr>
        <p:spPr>
          <a:xfrm>
            <a:off x="4851325" y="508950"/>
            <a:ext cx="4045200" cy="41394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CC6955"/>
              </a:buClr>
              <a:buSzPts val="1800"/>
              <a:buAutoNum type="arabicParenR"/>
            </a:pPr>
            <a:r>
              <a:rPr lang="en" sz="1800">
                <a:solidFill>
                  <a:schemeClr val="lt1"/>
                </a:solidFill>
              </a:rPr>
              <a:t>Understand </a:t>
            </a:r>
            <a:r>
              <a:rPr b="1" lang="en" sz="1800">
                <a:solidFill>
                  <a:srgbClr val="CC6955"/>
                </a:solidFill>
              </a:rPr>
              <a:t>barriers</a:t>
            </a:r>
            <a:r>
              <a:rPr lang="en" sz="1800">
                <a:solidFill>
                  <a:schemeClr val="lt1"/>
                </a:solidFill>
              </a:rPr>
              <a:t> to starting and managing locally based composting programs.</a:t>
            </a:r>
            <a:endParaRPr sz="1800">
              <a:solidFill>
                <a:schemeClr val="lt1"/>
              </a:solidFill>
            </a:endParaRPr>
          </a:p>
          <a:p>
            <a:pPr indent="0" lvl="0" marL="457200" rtl="0" algn="l">
              <a:lnSpc>
                <a:spcPct val="115000"/>
              </a:lnSpc>
              <a:spcBef>
                <a:spcPts val="0"/>
              </a:spcBef>
              <a:spcAft>
                <a:spcPts val="0"/>
              </a:spcAft>
              <a:buNone/>
            </a:pPr>
            <a:r>
              <a:t/>
            </a:r>
            <a:endParaRPr sz="1800">
              <a:solidFill>
                <a:schemeClr val="lt1"/>
              </a:solidFill>
            </a:endParaRPr>
          </a:p>
          <a:p>
            <a:pPr indent="-342900" lvl="0" marL="457200" rtl="0" algn="l">
              <a:lnSpc>
                <a:spcPct val="115000"/>
              </a:lnSpc>
              <a:spcBef>
                <a:spcPts val="0"/>
              </a:spcBef>
              <a:spcAft>
                <a:spcPts val="0"/>
              </a:spcAft>
              <a:buClr>
                <a:srgbClr val="CC6955"/>
              </a:buClr>
              <a:buSzPts val="1800"/>
              <a:buAutoNum type="arabicParenR"/>
            </a:pPr>
            <a:r>
              <a:rPr lang="en" sz="1800">
                <a:solidFill>
                  <a:schemeClr val="lt1"/>
                </a:solidFill>
              </a:rPr>
              <a:t>Provide </a:t>
            </a:r>
            <a:r>
              <a:rPr b="1" lang="en" sz="1800">
                <a:solidFill>
                  <a:srgbClr val="CC6955"/>
                </a:solidFill>
              </a:rPr>
              <a:t>resources</a:t>
            </a:r>
            <a:r>
              <a:rPr lang="en" sz="1800">
                <a:solidFill>
                  <a:schemeClr val="lt1"/>
                </a:solidFill>
              </a:rPr>
              <a:t> for new and existing programs.</a:t>
            </a:r>
            <a:endParaRPr sz="1800">
              <a:solidFill>
                <a:schemeClr val="lt1"/>
              </a:solidFill>
            </a:endParaRPr>
          </a:p>
          <a:p>
            <a:pPr indent="0" lvl="0" marL="457200" rtl="0" algn="l">
              <a:lnSpc>
                <a:spcPct val="115000"/>
              </a:lnSpc>
              <a:spcBef>
                <a:spcPts val="0"/>
              </a:spcBef>
              <a:spcAft>
                <a:spcPts val="0"/>
              </a:spcAft>
              <a:buNone/>
            </a:pPr>
            <a:r>
              <a:t/>
            </a:r>
            <a:endParaRPr sz="1800">
              <a:solidFill>
                <a:schemeClr val="lt1"/>
              </a:solidFill>
            </a:endParaRPr>
          </a:p>
          <a:p>
            <a:pPr indent="-342900" lvl="0" marL="457200" rtl="0" algn="l">
              <a:lnSpc>
                <a:spcPct val="115000"/>
              </a:lnSpc>
              <a:spcBef>
                <a:spcPts val="0"/>
              </a:spcBef>
              <a:spcAft>
                <a:spcPts val="0"/>
              </a:spcAft>
              <a:buClr>
                <a:srgbClr val="CC6955"/>
              </a:buClr>
              <a:buSzPts val="1800"/>
              <a:buAutoNum type="arabicParenR"/>
            </a:pPr>
            <a:r>
              <a:rPr lang="en" sz="1800">
                <a:solidFill>
                  <a:schemeClr val="lt1"/>
                </a:solidFill>
              </a:rPr>
              <a:t>Identify </a:t>
            </a:r>
            <a:r>
              <a:rPr b="1" lang="en" sz="1800">
                <a:solidFill>
                  <a:srgbClr val="CC6955"/>
                </a:solidFill>
              </a:rPr>
              <a:t>success</a:t>
            </a:r>
            <a:r>
              <a:rPr lang="en" sz="1800">
                <a:solidFill>
                  <a:schemeClr val="lt1"/>
                </a:solidFill>
              </a:rPr>
              <a:t> factors.</a:t>
            </a:r>
            <a:endParaRPr sz="1800">
              <a:solidFill>
                <a:schemeClr val="lt1"/>
              </a:solidFill>
            </a:endParaRPr>
          </a:p>
          <a:p>
            <a:pPr indent="0" lvl="0" marL="457200" rtl="0" algn="l">
              <a:lnSpc>
                <a:spcPct val="115000"/>
              </a:lnSpc>
              <a:spcBef>
                <a:spcPts val="0"/>
              </a:spcBef>
              <a:spcAft>
                <a:spcPts val="0"/>
              </a:spcAft>
              <a:buNone/>
            </a:pPr>
            <a:r>
              <a:t/>
            </a:r>
            <a:endParaRPr sz="1800">
              <a:solidFill>
                <a:schemeClr val="lt1"/>
              </a:solidFill>
            </a:endParaRPr>
          </a:p>
          <a:p>
            <a:pPr indent="-342900" lvl="0" marL="457200" rtl="0" algn="l">
              <a:lnSpc>
                <a:spcPct val="115000"/>
              </a:lnSpc>
              <a:spcBef>
                <a:spcPts val="0"/>
              </a:spcBef>
              <a:spcAft>
                <a:spcPts val="0"/>
              </a:spcAft>
              <a:buClr>
                <a:srgbClr val="CC6955"/>
              </a:buClr>
              <a:buSzPts val="1800"/>
              <a:buAutoNum type="arabicParenR"/>
            </a:pPr>
            <a:r>
              <a:rPr lang="en" sz="1800">
                <a:solidFill>
                  <a:schemeClr val="lt1"/>
                </a:solidFill>
              </a:rPr>
              <a:t>Provide </a:t>
            </a:r>
            <a:r>
              <a:rPr b="1" lang="en" sz="1800">
                <a:solidFill>
                  <a:srgbClr val="CC6955"/>
                </a:solidFill>
              </a:rPr>
              <a:t>models</a:t>
            </a:r>
            <a:r>
              <a:rPr lang="en" sz="1800">
                <a:solidFill>
                  <a:schemeClr val="lt1"/>
                </a:solidFill>
              </a:rPr>
              <a:t> for effective and sustainable community composting operations.</a:t>
            </a:r>
            <a:endParaRPr sz="1800">
              <a:solidFill>
                <a:schemeClr val="lt1"/>
              </a:solidFill>
            </a:endParaRPr>
          </a:p>
        </p:txBody>
      </p:sp>
      <p:sp>
        <p:nvSpPr>
          <p:cNvPr id="86" name="Google Shape;86;p16"/>
          <p:cNvSpPr txBox="1"/>
          <p:nvPr/>
        </p:nvSpPr>
        <p:spPr>
          <a:xfrm>
            <a:off x="593775" y="2240100"/>
            <a:ext cx="42177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200">
                <a:solidFill>
                  <a:schemeClr val="dk1"/>
                </a:solidFill>
                <a:latin typeface="Oswald"/>
                <a:ea typeface="Oswald"/>
                <a:cs typeface="Oswald"/>
                <a:sym typeface="Oswald"/>
              </a:rPr>
              <a:t>CCGS </a:t>
            </a:r>
            <a:r>
              <a:rPr lang="en" sz="3200">
                <a:solidFill>
                  <a:schemeClr val="dk1"/>
                </a:solidFill>
                <a:latin typeface="Oswald"/>
                <a:ea typeface="Oswald"/>
                <a:cs typeface="Oswald"/>
                <a:sym typeface="Oswald"/>
              </a:rPr>
              <a:t>Project Goals</a:t>
            </a:r>
            <a:endParaRPr sz="3200">
              <a:solidFill>
                <a:schemeClr val="dk1"/>
              </a:solidFill>
              <a:latin typeface="Oswald"/>
              <a:ea typeface="Oswald"/>
              <a:cs typeface="Oswald"/>
              <a:sym typeface="Oswa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pic>
        <p:nvPicPr>
          <p:cNvPr id="91" name="Google Shape;91;p17"/>
          <p:cNvPicPr preferRelativeResize="0"/>
          <p:nvPr/>
        </p:nvPicPr>
        <p:blipFill>
          <a:blip r:embed="rId3">
            <a:alphaModFix/>
          </a:blip>
          <a:stretch>
            <a:fillRect/>
          </a:stretch>
        </p:blipFill>
        <p:spPr>
          <a:xfrm>
            <a:off x="4572000" y="0"/>
            <a:ext cx="4572000" cy="5160166"/>
          </a:xfrm>
          <a:prstGeom prst="rect">
            <a:avLst/>
          </a:prstGeom>
          <a:noFill/>
          <a:ln>
            <a:noFill/>
          </a:ln>
        </p:spPr>
      </p:pic>
      <p:pic>
        <p:nvPicPr>
          <p:cNvPr id="92" name="Google Shape;92;p17"/>
          <p:cNvPicPr preferRelativeResize="0"/>
          <p:nvPr/>
        </p:nvPicPr>
        <p:blipFill>
          <a:blip r:embed="rId4">
            <a:alphaModFix/>
          </a:blip>
          <a:stretch>
            <a:fillRect/>
          </a:stretch>
        </p:blipFill>
        <p:spPr>
          <a:xfrm>
            <a:off x="8" y="0"/>
            <a:ext cx="4556343" cy="5143500"/>
          </a:xfrm>
          <a:prstGeom prst="rect">
            <a:avLst/>
          </a:prstGeom>
          <a:noFill/>
          <a:ln>
            <a:noFill/>
          </a:ln>
        </p:spPr>
      </p:pic>
      <p:sp>
        <p:nvSpPr>
          <p:cNvPr id="93" name="Google Shape;93;p17"/>
          <p:cNvSpPr txBox="1"/>
          <p:nvPr/>
        </p:nvSpPr>
        <p:spPr>
          <a:xfrm>
            <a:off x="5185225" y="2233200"/>
            <a:ext cx="37095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200">
                <a:solidFill>
                  <a:schemeClr val="dk1"/>
                </a:solidFill>
                <a:latin typeface="Oswald"/>
                <a:ea typeface="Oswald"/>
                <a:cs typeface="Oswald"/>
                <a:sym typeface="Oswald"/>
              </a:rPr>
              <a:t>CACC </a:t>
            </a:r>
            <a:r>
              <a:rPr lang="en" sz="3200">
                <a:solidFill>
                  <a:schemeClr val="dk1"/>
                </a:solidFill>
                <a:latin typeface="Oswald"/>
                <a:ea typeface="Oswald"/>
                <a:cs typeface="Oswald"/>
                <a:sym typeface="Oswald"/>
              </a:rPr>
              <a:t>Co</a:t>
            </a:r>
            <a:r>
              <a:rPr lang="en" sz="3200">
                <a:solidFill>
                  <a:schemeClr val="dk1"/>
                </a:solidFill>
                <a:latin typeface="Oswald"/>
                <a:ea typeface="Oswald"/>
                <a:cs typeface="Oswald"/>
                <a:sym typeface="Oswald"/>
              </a:rPr>
              <a:t>mmitments</a:t>
            </a:r>
            <a:endParaRPr sz="3200">
              <a:solidFill>
                <a:schemeClr val="dk1"/>
              </a:solidFill>
              <a:latin typeface="Oswald"/>
              <a:ea typeface="Oswald"/>
              <a:cs typeface="Oswald"/>
              <a:sym typeface="Oswald"/>
            </a:endParaRPr>
          </a:p>
        </p:txBody>
      </p:sp>
      <p:sp>
        <p:nvSpPr>
          <p:cNvPr id="94" name="Google Shape;94;p17"/>
          <p:cNvSpPr txBox="1"/>
          <p:nvPr/>
        </p:nvSpPr>
        <p:spPr>
          <a:xfrm>
            <a:off x="213575" y="519150"/>
            <a:ext cx="4129200" cy="39666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rgbClr val="CC6955"/>
              </a:buClr>
              <a:buSzPts val="1800"/>
              <a:buFont typeface="Average"/>
              <a:buAutoNum type="arabicParenR"/>
            </a:pPr>
            <a:r>
              <a:rPr lang="en" sz="1800">
                <a:solidFill>
                  <a:schemeClr val="lt1"/>
                </a:solidFill>
                <a:latin typeface="Average"/>
                <a:ea typeface="Average"/>
                <a:cs typeface="Average"/>
                <a:sym typeface="Average"/>
              </a:rPr>
              <a:t>Prioritize </a:t>
            </a:r>
            <a:r>
              <a:rPr b="1" lang="en" sz="1800">
                <a:solidFill>
                  <a:srgbClr val="CC6955"/>
                </a:solidFill>
                <a:latin typeface="Average"/>
                <a:ea typeface="Average"/>
                <a:cs typeface="Average"/>
                <a:sym typeface="Average"/>
              </a:rPr>
              <a:t>accessibility</a:t>
            </a:r>
            <a:r>
              <a:rPr lang="en" sz="1800">
                <a:solidFill>
                  <a:schemeClr val="lt1"/>
                </a:solidFill>
                <a:latin typeface="Average"/>
                <a:ea typeface="Average"/>
                <a:cs typeface="Average"/>
                <a:sym typeface="Average"/>
              </a:rPr>
              <a:t> to historically underserved communities</a:t>
            </a:r>
            <a:endParaRPr sz="1800">
              <a:solidFill>
                <a:schemeClr val="lt1"/>
              </a:solidFill>
              <a:latin typeface="Average"/>
              <a:ea typeface="Average"/>
              <a:cs typeface="Average"/>
              <a:sym typeface="Average"/>
            </a:endParaRPr>
          </a:p>
          <a:p>
            <a:pPr indent="0" lvl="0" marL="457200" rtl="0" algn="l">
              <a:lnSpc>
                <a:spcPct val="115000"/>
              </a:lnSpc>
              <a:spcBef>
                <a:spcPts val="0"/>
              </a:spcBef>
              <a:spcAft>
                <a:spcPts val="0"/>
              </a:spcAft>
              <a:buNone/>
            </a:pPr>
            <a:r>
              <a:t/>
            </a:r>
            <a:endParaRPr sz="1800">
              <a:solidFill>
                <a:schemeClr val="lt1"/>
              </a:solidFill>
              <a:latin typeface="Average"/>
              <a:ea typeface="Average"/>
              <a:cs typeface="Average"/>
              <a:sym typeface="Average"/>
            </a:endParaRPr>
          </a:p>
          <a:p>
            <a:pPr indent="-342900" lvl="0" marL="457200" rtl="0" algn="l">
              <a:lnSpc>
                <a:spcPct val="115000"/>
              </a:lnSpc>
              <a:spcBef>
                <a:spcPts val="0"/>
              </a:spcBef>
              <a:spcAft>
                <a:spcPts val="0"/>
              </a:spcAft>
              <a:buClr>
                <a:srgbClr val="CC6955"/>
              </a:buClr>
              <a:buSzPts val="1800"/>
              <a:buFont typeface="Average"/>
              <a:buAutoNum type="arabicParenR"/>
            </a:pPr>
            <a:r>
              <a:rPr lang="en" sz="1800">
                <a:solidFill>
                  <a:schemeClr val="lt1"/>
                </a:solidFill>
                <a:latin typeface="Average"/>
                <a:ea typeface="Average"/>
                <a:cs typeface="Average"/>
                <a:sym typeface="Average"/>
              </a:rPr>
              <a:t>Demonstrate value of decentralized, local composting </a:t>
            </a:r>
            <a:r>
              <a:rPr b="1" lang="en" sz="1800">
                <a:solidFill>
                  <a:srgbClr val="CC6955"/>
                </a:solidFill>
                <a:latin typeface="Average"/>
                <a:ea typeface="Average"/>
                <a:cs typeface="Average"/>
                <a:sym typeface="Average"/>
              </a:rPr>
              <a:t>networks</a:t>
            </a:r>
            <a:endParaRPr b="1" sz="1800">
              <a:solidFill>
                <a:srgbClr val="CC6955"/>
              </a:solidFill>
              <a:latin typeface="Average"/>
              <a:ea typeface="Average"/>
              <a:cs typeface="Average"/>
              <a:sym typeface="Average"/>
            </a:endParaRPr>
          </a:p>
          <a:p>
            <a:pPr indent="0" lvl="0" marL="457200" rtl="0" algn="l">
              <a:lnSpc>
                <a:spcPct val="115000"/>
              </a:lnSpc>
              <a:spcBef>
                <a:spcPts val="0"/>
              </a:spcBef>
              <a:spcAft>
                <a:spcPts val="0"/>
              </a:spcAft>
              <a:buNone/>
            </a:pPr>
            <a:r>
              <a:t/>
            </a:r>
            <a:endParaRPr sz="1800">
              <a:solidFill>
                <a:schemeClr val="lt1"/>
              </a:solidFill>
              <a:latin typeface="Average"/>
              <a:ea typeface="Average"/>
              <a:cs typeface="Average"/>
              <a:sym typeface="Average"/>
            </a:endParaRPr>
          </a:p>
          <a:p>
            <a:pPr indent="-342900" lvl="0" marL="457200" rtl="0" algn="l">
              <a:lnSpc>
                <a:spcPct val="115000"/>
              </a:lnSpc>
              <a:spcBef>
                <a:spcPts val="0"/>
              </a:spcBef>
              <a:spcAft>
                <a:spcPts val="0"/>
              </a:spcAft>
              <a:buClr>
                <a:srgbClr val="CC6955"/>
              </a:buClr>
              <a:buSzPts val="1800"/>
              <a:buFont typeface="Average"/>
              <a:buAutoNum type="arabicParenR"/>
            </a:pPr>
            <a:r>
              <a:rPr lang="en" sz="1800">
                <a:solidFill>
                  <a:schemeClr val="lt1"/>
                </a:solidFill>
                <a:latin typeface="Average"/>
                <a:ea typeface="Average"/>
                <a:cs typeface="Average"/>
                <a:sym typeface="Average"/>
              </a:rPr>
              <a:t>Provide </a:t>
            </a:r>
            <a:r>
              <a:rPr b="1" lang="en" sz="1800">
                <a:solidFill>
                  <a:srgbClr val="CC6955"/>
                </a:solidFill>
                <a:latin typeface="Average"/>
                <a:ea typeface="Average"/>
                <a:cs typeface="Average"/>
                <a:sym typeface="Average"/>
              </a:rPr>
              <a:t>holistic analysis</a:t>
            </a:r>
            <a:r>
              <a:rPr lang="en" sz="1800">
                <a:solidFill>
                  <a:schemeClr val="lt1"/>
                </a:solidFill>
                <a:latin typeface="Average"/>
                <a:ea typeface="Average"/>
                <a:cs typeface="Average"/>
                <a:sym typeface="Average"/>
              </a:rPr>
              <a:t> of program impacts and metrics</a:t>
            </a:r>
            <a:endParaRPr sz="1800">
              <a:solidFill>
                <a:schemeClr val="lt1"/>
              </a:solidFill>
              <a:latin typeface="Average"/>
              <a:ea typeface="Average"/>
              <a:cs typeface="Average"/>
              <a:sym typeface="Average"/>
            </a:endParaRPr>
          </a:p>
          <a:p>
            <a:pPr indent="0" lvl="0" marL="457200" rtl="0" algn="l">
              <a:lnSpc>
                <a:spcPct val="115000"/>
              </a:lnSpc>
              <a:spcBef>
                <a:spcPts val="0"/>
              </a:spcBef>
              <a:spcAft>
                <a:spcPts val="0"/>
              </a:spcAft>
              <a:buNone/>
            </a:pPr>
            <a:r>
              <a:t/>
            </a:r>
            <a:endParaRPr sz="1800">
              <a:solidFill>
                <a:schemeClr val="lt1"/>
              </a:solidFill>
              <a:latin typeface="Average"/>
              <a:ea typeface="Average"/>
              <a:cs typeface="Average"/>
              <a:sym typeface="Average"/>
            </a:endParaRPr>
          </a:p>
          <a:p>
            <a:pPr indent="-342900" lvl="0" marL="457200" rtl="0" algn="l">
              <a:lnSpc>
                <a:spcPct val="115000"/>
              </a:lnSpc>
              <a:spcBef>
                <a:spcPts val="0"/>
              </a:spcBef>
              <a:spcAft>
                <a:spcPts val="0"/>
              </a:spcAft>
              <a:buClr>
                <a:srgbClr val="CC6955"/>
              </a:buClr>
              <a:buSzPts val="1800"/>
              <a:buFont typeface="Average"/>
              <a:buAutoNum type="arabicParenR"/>
            </a:pPr>
            <a:r>
              <a:rPr lang="en" sz="1800">
                <a:solidFill>
                  <a:schemeClr val="lt1"/>
                </a:solidFill>
                <a:latin typeface="Average"/>
                <a:ea typeface="Average"/>
                <a:cs typeface="Average"/>
                <a:sym typeface="Average"/>
              </a:rPr>
              <a:t>Increase </a:t>
            </a:r>
            <a:r>
              <a:rPr b="1" lang="en" sz="1800">
                <a:solidFill>
                  <a:srgbClr val="CC6955"/>
                </a:solidFill>
                <a:latin typeface="Average"/>
                <a:ea typeface="Average"/>
                <a:cs typeface="Average"/>
                <a:sym typeface="Average"/>
              </a:rPr>
              <a:t>community resilience</a:t>
            </a:r>
            <a:r>
              <a:rPr lang="en" sz="1800">
                <a:solidFill>
                  <a:schemeClr val="lt1"/>
                </a:solidFill>
                <a:latin typeface="Average"/>
                <a:ea typeface="Average"/>
                <a:cs typeface="Average"/>
                <a:sym typeface="Average"/>
              </a:rPr>
              <a:t> to climate change and food security</a:t>
            </a:r>
            <a:endParaRPr sz="1800">
              <a:solidFill>
                <a:schemeClr val="lt1"/>
              </a:solidFill>
              <a:latin typeface="Average"/>
              <a:ea typeface="Average"/>
              <a:cs typeface="Average"/>
              <a:sym typeface="Averag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8"/>
          <p:cNvSpPr txBox="1"/>
          <p:nvPr>
            <p:ph type="title"/>
          </p:nvPr>
        </p:nvSpPr>
        <p:spPr>
          <a:xfrm>
            <a:off x="265500" y="212175"/>
            <a:ext cx="4045200" cy="12840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147 </a:t>
            </a:r>
            <a:r>
              <a:rPr lang="en"/>
              <a:t>Applications </a:t>
            </a:r>
            <a:endParaRPr/>
          </a:p>
        </p:txBody>
      </p:sp>
      <p:pic>
        <p:nvPicPr>
          <p:cNvPr id="100" name="Google Shape;100;p18"/>
          <p:cNvPicPr preferRelativeResize="0"/>
          <p:nvPr/>
        </p:nvPicPr>
        <p:blipFill rotWithShape="1">
          <a:blip r:embed="rId3">
            <a:alphaModFix/>
          </a:blip>
          <a:srcRect b="4452" l="47214" r="20397" t="18505"/>
          <a:stretch/>
        </p:blipFill>
        <p:spPr>
          <a:xfrm>
            <a:off x="4572000" y="0"/>
            <a:ext cx="4571999" cy="5143500"/>
          </a:xfrm>
          <a:prstGeom prst="rect">
            <a:avLst/>
          </a:prstGeom>
          <a:noFill/>
          <a:ln>
            <a:noFill/>
          </a:ln>
        </p:spPr>
      </p:pic>
      <p:sp>
        <p:nvSpPr>
          <p:cNvPr id="101" name="Google Shape;101;p18"/>
          <p:cNvSpPr txBox="1"/>
          <p:nvPr>
            <p:ph idx="1" type="subTitle"/>
          </p:nvPr>
        </p:nvSpPr>
        <p:spPr>
          <a:xfrm>
            <a:off x="265500" y="1537150"/>
            <a:ext cx="4128300" cy="3015000"/>
          </a:xfrm>
          <a:prstGeom prst="rect">
            <a:avLst/>
          </a:prstGeom>
        </p:spPr>
        <p:txBody>
          <a:bodyPr anchorCtr="0" anchor="t" bIns="91425" lIns="91425" spcFirstLastPara="1" rIns="91425" wrap="square" tIns="91425">
            <a:normAutofit lnSpcReduction="10000"/>
          </a:bodyPr>
          <a:lstStyle/>
          <a:p>
            <a:pPr indent="-355600" lvl="0" marL="457200" rtl="0" algn="l">
              <a:lnSpc>
                <a:spcPct val="115000"/>
              </a:lnSpc>
              <a:spcBef>
                <a:spcPts val="0"/>
              </a:spcBef>
              <a:spcAft>
                <a:spcPts val="0"/>
              </a:spcAft>
              <a:buSzPts val="2000"/>
              <a:buChar char="●"/>
            </a:pPr>
            <a:r>
              <a:rPr b="1" lang="en" sz="2000">
                <a:solidFill>
                  <a:srgbClr val="DD7E6B"/>
                </a:solidFill>
              </a:rPr>
              <a:t>35%</a:t>
            </a:r>
            <a:r>
              <a:rPr lang="en" sz="2000"/>
              <a:t> </a:t>
            </a:r>
            <a:r>
              <a:rPr lang="en" sz="2000">
                <a:solidFill>
                  <a:schemeClr val="dk1"/>
                </a:solidFill>
              </a:rPr>
              <a:t>from low-income and DAC</a:t>
            </a:r>
            <a:endParaRPr sz="2000">
              <a:solidFill>
                <a:schemeClr val="dk1"/>
              </a:solidFill>
            </a:endParaRPr>
          </a:p>
          <a:p>
            <a:pPr indent="-355600" lvl="0" marL="457200" rtl="0" algn="l">
              <a:lnSpc>
                <a:spcPct val="115000"/>
              </a:lnSpc>
              <a:spcBef>
                <a:spcPts val="1000"/>
              </a:spcBef>
              <a:spcAft>
                <a:spcPts val="0"/>
              </a:spcAft>
              <a:buSzPts val="2000"/>
              <a:buChar char="●"/>
            </a:pPr>
            <a:r>
              <a:rPr b="1" lang="en" sz="2000">
                <a:solidFill>
                  <a:srgbClr val="DD7E6B"/>
                </a:solidFill>
              </a:rPr>
              <a:t>6%</a:t>
            </a:r>
            <a:r>
              <a:rPr lang="en" sz="2000"/>
              <a:t> </a:t>
            </a:r>
            <a:r>
              <a:rPr lang="en" sz="2000">
                <a:solidFill>
                  <a:schemeClr val="dk1"/>
                </a:solidFill>
              </a:rPr>
              <a:t>from DAC only</a:t>
            </a:r>
            <a:endParaRPr sz="2000">
              <a:solidFill>
                <a:schemeClr val="dk1"/>
              </a:solidFill>
            </a:endParaRPr>
          </a:p>
          <a:p>
            <a:pPr indent="-355600" lvl="0" marL="457200" rtl="0" algn="l">
              <a:lnSpc>
                <a:spcPct val="115000"/>
              </a:lnSpc>
              <a:spcBef>
                <a:spcPts val="1000"/>
              </a:spcBef>
              <a:spcAft>
                <a:spcPts val="0"/>
              </a:spcAft>
              <a:buSzPts val="2000"/>
              <a:buChar char="●"/>
            </a:pPr>
            <a:r>
              <a:rPr b="1" lang="en" sz="2000">
                <a:solidFill>
                  <a:srgbClr val="DD7E6B"/>
                </a:solidFill>
              </a:rPr>
              <a:t>28%</a:t>
            </a:r>
            <a:r>
              <a:rPr lang="en" sz="2000"/>
              <a:t> </a:t>
            </a:r>
            <a:r>
              <a:rPr lang="en" sz="2000">
                <a:solidFill>
                  <a:schemeClr val="dk1"/>
                </a:solidFill>
              </a:rPr>
              <a:t>from low-income only</a:t>
            </a:r>
            <a:endParaRPr sz="2000">
              <a:solidFill>
                <a:schemeClr val="dk1"/>
              </a:solidFill>
            </a:endParaRPr>
          </a:p>
          <a:p>
            <a:pPr indent="-355600" lvl="0" marL="457200" rtl="0" algn="l">
              <a:lnSpc>
                <a:spcPct val="115000"/>
              </a:lnSpc>
              <a:spcBef>
                <a:spcPts val="1000"/>
              </a:spcBef>
              <a:spcAft>
                <a:spcPts val="0"/>
              </a:spcAft>
              <a:buSzPts val="2000"/>
              <a:buChar char="●"/>
            </a:pPr>
            <a:r>
              <a:rPr b="1" lang="en" sz="2000">
                <a:solidFill>
                  <a:srgbClr val="DD7E6B"/>
                </a:solidFill>
              </a:rPr>
              <a:t>26%</a:t>
            </a:r>
            <a:r>
              <a:rPr lang="en" sz="2000"/>
              <a:t> </a:t>
            </a:r>
            <a:r>
              <a:rPr lang="en" sz="2000">
                <a:solidFill>
                  <a:schemeClr val="dk1"/>
                </a:solidFill>
              </a:rPr>
              <a:t>were not located in either a DAC or low-income community, but serve them</a:t>
            </a:r>
            <a:endParaRPr sz="2000">
              <a:solidFill>
                <a:schemeClr val="dk1"/>
              </a:solidFill>
            </a:endParaRPr>
          </a:p>
          <a:p>
            <a:pPr indent="-355600" lvl="0" marL="457200" rtl="0" algn="l">
              <a:lnSpc>
                <a:spcPct val="115000"/>
              </a:lnSpc>
              <a:spcBef>
                <a:spcPts val="1000"/>
              </a:spcBef>
              <a:spcAft>
                <a:spcPts val="1000"/>
              </a:spcAft>
              <a:buSzPts val="2000"/>
              <a:buChar char="●"/>
            </a:pPr>
            <a:r>
              <a:rPr b="1" lang="en" sz="2000">
                <a:solidFill>
                  <a:srgbClr val="DD7E6B"/>
                </a:solidFill>
              </a:rPr>
              <a:t>5%</a:t>
            </a:r>
            <a:r>
              <a:rPr lang="en" sz="2000"/>
              <a:t> </a:t>
            </a:r>
            <a:r>
              <a:rPr lang="en" sz="2000">
                <a:solidFill>
                  <a:schemeClr val="dk1"/>
                </a:solidFill>
              </a:rPr>
              <a:t>from non-priority applicants</a:t>
            </a:r>
            <a:endParaRPr sz="200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9"/>
          <p:cNvSpPr txBox="1"/>
          <p:nvPr/>
        </p:nvSpPr>
        <p:spPr>
          <a:xfrm>
            <a:off x="311700" y="1325250"/>
            <a:ext cx="29367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800">
                <a:solidFill>
                  <a:srgbClr val="CC6955"/>
                </a:solidFill>
                <a:latin typeface="Oswald"/>
                <a:ea typeface="Oswald"/>
                <a:cs typeface="Oswald"/>
                <a:sym typeface="Oswald"/>
              </a:rPr>
              <a:t>LOCATION (15pts)</a:t>
            </a:r>
            <a:endParaRPr sz="1800">
              <a:solidFill>
                <a:srgbClr val="CC6955"/>
              </a:solidFill>
              <a:latin typeface="Oswald"/>
              <a:ea typeface="Oswald"/>
              <a:cs typeface="Oswald"/>
              <a:sym typeface="Oswald"/>
            </a:endParaRPr>
          </a:p>
        </p:txBody>
      </p:sp>
      <p:sp>
        <p:nvSpPr>
          <p:cNvPr id="107" name="Google Shape;107;p19"/>
          <p:cNvSpPr txBox="1"/>
          <p:nvPr/>
        </p:nvSpPr>
        <p:spPr>
          <a:xfrm>
            <a:off x="3516163" y="1325700"/>
            <a:ext cx="27012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800">
                <a:solidFill>
                  <a:srgbClr val="CC6955"/>
                </a:solidFill>
                <a:latin typeface="Oswald"/>
                <a:ea typeface="Oswald"/>
                <a:cs typeface="Oswald"/>
                <a:sym typeface="Oswald"/>
              </a:rPr>
              <a:t>RESOURCES (15pts)</a:t>
            </a:r>
            <a:endParaRPr sz="1800">
              <a:solidFill>
                <a:srgbClr val="CC6955"/>
              </a:solidFill>
              <a:latin typeface="Oswald"/>
              <a:ea typeface="Oswald"/>
              <a:cs typeface="Oswald"/>
              <a:sym typeface="Oswald"/>
            </a:endParaRPr>
          </a:p>
        </p:txBody>
      </p:sp>
      <p:sp>
        <p:nvSpPr>
          <p:cNvPr id="108" name="Google Shape;108;p19"/>
          <p:cNvSpPr txBox="1"/>
          <p:nvPr/>
        </p:nvSpPr>
        <p:spPr>
          <a:xfrm>
            <a:off x="6543025" y="1325700"/>
            <a:ext cx="23826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800">
                <a:solidFill>
                  <a:srgbClr val="CC6955"/>
                </a:solidFill>
                <a:latin typeface="Oswald"/>
                <a:ea typeface="Oswald"/>
                <a:cs typeface="Oswald"/>
                <a:sym typeface="Oswald"/>
              </a:rPr>
              <a:t>COMMITMENT (15pts)</a:t>
            </a:r>
            <a:endParaRPr sz="1800">
              <a:solidFill>
                <a:srgbClr val="CC6955"/>
              </a:solidFill>
              <a:latin typeface="Oswald"/>
              <a:ea typeface="Oswald"/>
              <a:cs typeface="Oswald"/>
              <a:sym typeface="Oswald"/>
            </a:endParaRPr>
          </a:p>
        </p:txBody>
      </p:sp>
      <p:sp>
        <p:nvSpPr>
          <p:cNvPr id="109" name="Google Shape;109;p19"/>
          <p:cNvSpPr txBox="1"/>
          <p:nvPr/>
        </p:nvSpPr>
        <p:spPr>
          <a:xfrm>
            <a:off x="235500" y="3089700"/>
            <a:ext cx="34521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800">
                <a:solidFill>
                  <a:srgbClr val="CC6955"/>
                </a:solidFill>
                <a:latin typeface="Oswald"/>
                <a:ea typeface="Oswald"/>
                <a:cs typeface="Oswald"/>
                <a:sym typeface="Oswald"/>
              </a:rPr>
              <a:t>ORGANIZATIONAL CULTURE (15 pts)</a:t>
            </a:r>
            <a:r>
              <a:rPr b="1" lang="en" sz="1800">
                <a:solidFill>
                  <a:srgbClr val="DD7E6B"/>
                </a:solidFill>
                <a:latin typeface="Oswald"/>
                <a:ea typeface="Oswald"/>
                <a:cs typeface="Oswald"/>
                <a:sym typeface="Oswald"/>
              </a:rPr>
              <a:t> </a:t>
            </a:r>
            <a:endParaRPr sz="1800">
              <a:solidFill>
                <a:srgbClr val="DD7E6B"/>
              </a:solidFill>
              <a:latin typeface="Oswald"/>
              <a:ea typeface="Oswald"/>
              <a:cs typeface="Oswald"/>
              <a:sym typeface="Oswald"/>
            </a:endParaRPr>
          </a:p>
        </p:txBody>
      </p:sp>
      <p:sp>
        <p:nvSpPr>
          <p:cNvPr id="110" name="Google Shape;110;p19"/>
          <p:cNvSpPr txBox="1"/>
          <p:nvPr/>
        </p:nvSpPr>
        <p:spPr>
          <a:xfrm>
            <a:off x="4297200" y="3090600"/>
            <a:ext cx="42495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800">
                <a:solidFill>
                  <a:srgbClr val="CC6955"/>
                </a:solidFill>
                <a:latin typeface="Oswald"/>
                <a:ea typeface="Oswald"/>
                <a:cs typeface="Oswald"/>
                <a:sym typeface="Oswald"/>
              </a:rPr>
              <a:t>ADDITIONAL CONSIDERATIONS (40 pts)</a:t>
            </a:r>
            <a:endParaRPr sz="1800">
              <a:solidFill>
                <a:srgbClr val="CC6955"/>
              </a:solidFill>
              <a:latin typeface="Oswald"/>
              <a:ea typeface="Oswald"/>
              <a:cs typeface="Oswald"/>
              <a:sym typeface="Oswald"/>
            </a:endParaRPr>
          </a:p>
        </p:txBody>
      </p:sp>
      <p:pic>
        <p:nvPicPr>
          <p:cNvPr id="111" name="Google Shape;111;p19"/>
          <p:cNvPicPr preferRelativeResize="0"/>
          <p:nvPr/>
        </p:nvPicPr>
        <p:blipFill>
          <a:blip r:embed="rId3">
            <a:alphaModFix/>
          </a:blip>
          <a:stretch>
            <a:fillRect/>
          </a:stretch>
        </p:blipFill>
        <p:spPr>
          <a:xfrm>
            <a:off x="0" y="0"/>
            <a:ext cx="9144000" cy="1325250"/>
          </a:xfrm>
          <a:prstGeom prst="rect">
            <a:avLst/>
          </a:prstGeom>
          <a:noFill/>
          <a:ln>
            <a:noFill/>
          </a:ln>
        </p:spPr>
      </p:pic>
      <p:sp>
        <p:nvSpPr>
          <p:cNvPr id="112" name="Google Shape;112;p19"/>
          <p:cNvSpPr txBox="1"/>
          <p:nvPr>
            <p:ph type="title"/>
          </p:nvPr>
        </p:nvSpPr>
        <p:spPr>
          <a:xfrm>
            <a:off x="311700" y="446775"/>
            <a:ext cx="8520600" cy="728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4230">
                <a:solidFill>
                  <a:schemeClr val="dk1"/>
                </a:solidFill>
              </a:rPr>
              <a:t>Selection Criteria</a:t>
            </a:r>
            <a:endParaRPr sz="4230">
              <a:solidFill>
                <a:schemeClr val="dk1"/>
              </a:solidFill>
            </a:endParaRPr>
          </a:p>
        </p:txBody>
      </p:sp>
      <p:pic>
        <p:nvPicPr>
          <p:cNvPr id="113" name="Google Shape;113;p19"/>
          <p:cNvPicPr preferRelativeResize="0"/>
          <p:nvPr/>
        </p:nvPicPr>
        <p:blipFill>
          <a:blip r:embed="rId3">
            <a:alphaModFix/>
          </a:blip>
          <a:stretch>
            <a:fillRect/>
          </a:stretch>
        </p:blipFill>
        <p:spPr>
          <a:xfrm>
            <a:off x="0" y="1764650"/>
            <a:ext cx="9144000" cy="1305813"/>
          </a:xfrm>
          <a:prstGeom prst="rect">
            <a:avLst/>
          </a:prstGeom>
          <a:noFill/>
          <a:ln>
            <a:noFill/>
          </a:ln>
        </p:spPr>
      </p:pic>
      <p:sp>
        <p:nvSpPr>
          <p:cNvPr id="114" name="Google Shape;114;p19"/>
          <p:cNvSpPr txBox="1"/>
          <p:nvPr/>
        </p:nvSpPr>
        <p:spPr>
          <a:xfrm>
            <a:off x="223400" y="1953825"/>
            <a:ext cx="3000000" cy="923400"/>
          </a:xfrm>
          <a:prstGeom prst="rect">
            <a:avLst/>
          </a:prstGeom>
          <a:noFill/>
          <a:ln>
            <a:noFill/>
          </a:ln>
        </p:spPr>
        <p:txBody>
          <a:bodyPr anchorCtr="0" anchor="t" bIns="91425" lIns="91425" spcFirstLastPara="1" rIns="91425" wrap="square" tIns="91425">
            <a:spAutoFit/>
          </a:bodyPr>
          <a:lstStyle/>
          <a:p>
            <a:pPr indent="0" lvl="0" marL="114300" rtl="0" algn="l">
              <a:spcBef>
                <a:spcPts val="0"/>
              </a:spcBef>
              <a:spcAft>
                <a:spcPts val="0"/>
              </a:spcAft>
              <a:buNone/>
            </a:pPr>
            <a:r>
              <a:rPr lang="en" sz="1600">
                <a:solidFill>
                  <a:schemeClr val="dk1"/>
                </a:solidFill>
                <a:latin typeface="Average"/>
                <a:ea typeface="Average"/>
                <a:cs typeface="Average"/>
                <a:sym typeface="Average"/>
              </a:rPr>
              <a:t>Project Location</a:t>
            </a:r>
            <a:endParaRPr sz="1600">
              <a:solidFill>
                <a:schemeClr val="dk1"/>
              </a:solidFill>
              <a:latin typeface="Average"/>
              <a:ea typeface="Average"/>
              <a:cs typeface="Average"/>
              <a:sym typeface="Average"/>
            </a:endParaRPr>
          </a:p>
          <a:p>
            <a:pPr indent="0" lvl="0" marL="114300" rtl="0" algn="l">
              <a:spcBef>
                <a:spcPts val="0"/>
              </a:spcBef>
              <a:spcAft>
                <a:spcPts val="0"/>
              </a:spcAft>
              <a:buNone/>
            </a:pPr>
            <a:r>
              <a:rPr lang="en" sz="1600">
                <a:solidFill>
                  <a:schemeClr val="dk1"/>
                </a:solidFill>
                <a:latin typeface="Average"/>
                <a:ea typeface="Average"/>
                <a:cs typeface="Average"/>
                <a:sym typeface="Average"/>
              </a:rPr>
              <a:t>Land Access </a:t>
            </a:r>
            <a:endParaRPr sz="1600">
              <a:solidFill>
                <a:schemeClr val="dk1"/>
              </a:solidFill>
              <a:latin typeface="Average"/>
              <a:ea typeface="Average"/>
              <a:cs typeface="Average"/>
              <a:sym typeface="Average"/>
            </a:endParaRPr>
          </a:p>
          <a:p>
            <a:pPr indent="0" lvl="0" marL="114300" rtl="0" algn="l">
              <a:spcBef>
                <a:spcPts val="0"/>
              </a:spcBef>
              <a:spcAft>
                <a:spcPts val="0"/>
              </a:spcAft>
              <a:buNone/>
            </a:pPr>
            <a:r>
              <a:rPr lang="en" sz="1600">
                <a:solidFill>
                  <a:schemeClr val="dk1"/>
                </a:solidFill>
                <a:latin typeface="Average"/>
                <a:ea typeface="Average"/>
                <a:cs typeface="Average"/>
                <a:sym typeface="Average"/>
              </a:rPr>
              <a:t>Organization Location</a:t>
            </a:r>
            <a:endParaRPr sz="1600">
              <a:solidFill>
                <a:schemeClr val="dk1"/>
              </a:solidFill>
              <a:latin typeface="Average"/>
              <a:ea typeface="Average"/>
              <a:cs typeface="Average"/>
              <a:sym typeface="Average"/>
            </a:endParaRPr>
          </a:p>
        </p:txBody>
      </p:sp>
      <p:sp>
        <p:nvSpPr>
          <p:cNvPr id="115" name="Google Shape;115;p19"/>
          <p:cNvSpPr txBox="1"/>
          <p:nvPr/>
        </p:nvSpPr>
        <p:spPr>
          <a:xfrm>
            <a:off x="3465100" y="1953825"/>
            <a:ext cx="3000000" cy="923400"/>
          </a:xfrm>
          <a:prstGeom prst="rect">
            <a:avLst/>
          </a:prstGeom>
          <a:noFill/>
          <a:ln>
            <a:noFill/>
          </a:ln>
        </p:spPr>
        <p:txBody>
          <a:bodyPr anchorCtr="0" anchor="t" bIns="91425" lIns="91425" spcFirstLastPara="1" rIns="91425" wrap="square" tIns="91425">
            <a:spAutoFit/>
          </a:bodyPr>
          <a:lstStyle/>
          <a:p>
            <a:pPr indent="0" lvl="0" marL="114300" rtl="0" algn="l">
              <a:spcBef>
                <a:spcPts val="0"/>
              </a:spcBef>
              <a:spcAft>
                <a:spcPts val="0"/>
              </a:spcAft>
              <a:buNone/>
            </a:pPr>
            <a:r>
              <a:rPr lang="en" sz="1600">
                <a:solidFill>
                  <a:schemeClr val="dk1"/>
                </a:solidFill>
                <a:latin typeface="Average"/>
                <a:ea typeface="Average"/>
                <a:cs typeface="Average"/>
                <a:sym typeface="Average"/>
              </a:rPr>
              <a:t>Funding</a:t>
            </a:r>
            <a:endParaRPr sz="1600">
              <a:solidFill>
                <a:schemeClr val="dk1"/>
              </a:solidFill>
              <a:latin typeface="Average"/>
              <a:ea typeface="Average"/>
              <a:cs typeface="Average"/>
              <a:sym typeface="Average"/>
            </a:endParaRPr>
          </a:p>
          <a:p>
            <a:pPr indent="0" lvl="0" marL="114300" rtl="0" algn="l">
              <a:spcBef>
                <a:spcPts val="0"/>
              </a:spcBef>
              <a:spcAft>
                <a:spcPts val="0"/>
              </a:spcAft>
              <a:buNone/>
            </a:pPr>
            <a:r>
              <a:rPr lang="en" sz="1600">
                <a:solidFill>
                  <a:schemeClr val="dk1"/>
                </a:solidFill>
                <a:latin typeface="Average"/>
                <a:ea typeface="Average"/>
                <a:cs typeface="Average"/>
                <a:sym typeface="Average"/>
              </a:rPr>
              <a:t>In-kind Donations </a:t>
            </a:r>
            <a:endParaRPr sz="1600">
              <a:solidFill>
                <a:schemeClr val="dk1"/>
              </a:solidFill>
              <a:latin typeface="Average"/>
              <a:ea typeface="Average"/>
              <a:cs typeface="Average"/>
              <a:sym typeface="Average"/>
            </a:endParaRPr>
          </a:p>
          <a:p>
            <a:pPr indent="0" lvl="0" marL="114300" rtl="0" algn="l">
              <a:spcBef>
                <a:spcPts val="0"/>
              </a:spcBef>
              <a:spcAft>
                <a:spcPts val="0"/>
              </a:spcAft>
              <a:buNone/>
            </a:pPr>
            <a:r>
              <a:rPr lang="en" sz="1600">
                <a:solidFill>
                  <a:schemeClr val="dk1"/>
                </a:solidFill>
                <a:latin typeface="Average"/>
                <a:ea typeface="Average"/>
                <a:cs typeface="Average"/>
                <a:sym typeface="Average"/>
              </a:rPr>
              <a:t>Volunteers</a:t>
            </a:r>
            <a:endParaRPr sz="1600">
              <a:solidFill>
                <a:schemeClr val="dk1"/>
              </a:solidFill>
              <a:latin typeface="Average"/>
              <a:ea typeface="Average"/>
              <a:cs typeface="Average"/>
              <a:sym typeface="Average"/>
            </a:endParaRPr>
          </a:p>
        </p:txBody>
      </p:sp>
      <p:sp>
        <p:nvSpPr>
          <p:cNvPr id="116" name="Google Shape;116;p19"/>
          <p:cNvSpPr txBox="1"/>
          <p:nvPr/>
        </p:nvSpPr>
        <p:spPr>
          <a:xfrm>
            <a:off x="6440200" y="1953825"/>
            <a:ext cx="2382600" cy="923400"/>
          </a:xfrm>
          <a:prstGeom prst="rect">
            <a:avLst/>
          </a:prstGeom>
          <a:noFill/>
          <a:ln>
            <a:noFill/>
          </a:ln>
        </p:spPr>
        <p:txBody>
          <a:bodyPr anchorCtr="0" anchor="t" bIns="91425" lIns="91425" spcFirstLastPara="1" rIns="91425" wrap="square" tIns="91425">
            <a:spAutoFit/>
          </a:bodyPr>
          <a:lstStyle/>
          <a:p>
            <a:pPr indent="0" lvl="0" marL="114300" rtl="0" algn="l">
              <a:spcBef>
                <a:spcPts val="0"/>
              </a:spcBef>
              <a:spcAft>
                <a:spcPts val="0"/>
              </a:spcAft>
              <a:buNone/>
            </a:pPr>
            <a:r>
              <a:rPr lang="en" sz="1600">
                <a:solidFill>
                  <a:schemeClr val="dk1"/>
                </a:solidFill>
                <a:latin typeface="Average"/>
                <a:ea typeface="Average"/>
                <a:cs typeface="Average"/>
                <a:sym typeface="Average"/>
              </a:rPr>
              <a:t>Past Accomplishments</a:t>
            </a:r>
            <a:endParaRPr sz="1600">
              <a:solidFill>
                <a:schemeClr val="dk1"/>
              </a:solidFill>
              <a:latin typeface="Average"/>
              <a:ea typeface="Average"/>
              <a:cs typeface="Average"/>
              <a:sym typeface="Average"/>
            </a:endParaRPr>
          </a:p>
          <a:p>
            <a:pPr indent="0" lvl="0" marL="114300" rtl="0" algn="l">
              <a:spcBef>
                <a:spcPts val="0"/>
              </a:spcBef>
              <a:spcAft>
                <a:spcPts val="0"/>
              </a:spcAft>
              <a:buNone/>
            </a:pPr>
            <a:r>
              <a:rPr lang="en" sz="1600">
                <a:solidFill>
                  <a:schemeClr val="dk1"/>
                </a:solidFill>
                <a:latin typeface="Average"/>
                <a:ea typeface="Average"/>
                <a:cs typeface="Average"/>
                <a:sym typeface="Average"/>
              </a:rPr>
              <a:t>Future Goals</a:t>
            </a:r>
            <a:endParaRPr sz="1600">
              <a:solidFill>
                <a:schemeClr val="dk1"/>
              </a:solidFill>
              <a:latin typeface="Average"/>
              <a:ea typeface="Average"/>
              <a:cs typeface="Average"/>
              <a:sym typeface="Average"/>
            </a:endParaRPr>
          </a:p>
          <a:p>
            <a:pPr indent="0" lvl="0" marL="114300" rtl="0" algn="l">
              <a:spcBef>
                <a:spcPts val="0"/>
              </a:spcBef>
              <a:spcAft>
                <a:spcPts val="0"/>
              </a:spcAft>
              <a:buNone/>
            </a:pPr>
            <a:r>
              <a:rPr lang="en" sz="1600">
                <a:solidFill>
                  <a:schemeClr val="dk1"/>
                </a:solidFill>
                <a:latin typeface="Average"/>
                <a:ea typeface="Average"/>
                <a:cs typeface="Average"/>
                <a:sym typeface="Average"/>
              </a:rPr>
              <a:t>Systems Change Work</a:t>
            </a:r>
            <a:endParaRPr sz="1600">
              <a:solidFill>
                <a:schemeClr val="dk1"/>
              </a:solidFill>
              <a:latin typeface="Average"/>
              <a:ea typeface="Average"/>
              <a:cs typeface="Average"/>
              <a:sym typeface="Average"/>
            </a:endParaRPr>
          </a:p>
        </p:txBody>
      </p:sp>
      <p:pic>
        <p:nvPicPr>
          <p:cNvPr id="117" name="Google Shape;117;p19"/>
          <p:cNvPicPr preferRelativeResize="0"/>
          <p:nvPr/>
        </p:nvPicPr>
        <p:blipFill>
          <a:blip r:embed="rId3">
            <a:alphaModFix/>
          </a:blip>
          <a:stretch>
            <a:fillRect/>
          </a:stretch>
        </p:blipFill>
        <p:spPr>
          <a:xfrm>
            <a:off x="0" y="3540050"/>
            <a:ext cx="9144000" cy="1603450"/>
          </a:xfrm>
          <a:prstGeom prst="rect">
            <a:avLst/>
          </a:prstGeom>
          <a:noFill/>
          <a:ln>
            <a:noFill/>
          </a:ln>
        </p:spPr>
      </p:pic>
      <p:sp>
        <p:nvSpPr>
          <p:cNvPr id="118" name="Google Shape;118;p19"/>
          <p:cNvSpPr txBox="1"/>
          <p:nvPr/>
        </p:nvSpPr>
        <p:spPr>
          <a:xfrm>
            <a:off x="120300" y="3710900"/>
            <a:ext cx="3452100" cy="923400"/>
          </a:xfrm>
          <a:prstGeom prst="rect">
            <a:avLst/>
          </a:prstGeom>
          <a:noFill/>
          <a:ln>
            <a:noFill/>
          </a:ln>
        </p:spPr>
        <p:txBody>
          <a:bodyPr anchorCtr="0" anchor="t" bIns="91425" lIns="91425" spcFirstLastPara="1" rIns="91425" wrap="square" tIns="91425">
            <a:spAutoFit/>
          </a:bodyPr>
          <a:lstStyle/>
          <a:p>
            <a:pPr indent="0" lvl="0" marL="114300" rtl="0" algn="l">
              <a:spcBef>
                <a:spcPts val="0"/>
              </a:spcBef>
              <a:spcAft>
                <a:spcPts val="0"/>
              </a:spcAft>
              <a:buNone/>
            </a:pPr>
            <a:r>
              <a:rPr lang="en" sz="1600">
                <a:solidFill>
                  <a:schemeClr val="dk1"/>
                </a:solidFill>
                <a:latin typeface="Average"/>
                <a:ea typeface="Average"/>
                <a:cs typeface="Average"/>
                <a:sym typeface="Average"/>
              </a:rPr>
              <a:t>Community Empowerment</a:t>
            </a:r>
            <a:endParaRPr sz="1600">
              <a:solidFill>
                <a:schemeClr val="dk1"/>
              </a:solidFill>
              <a:latin typeface="Average"/>
              <a:ea typeface="Average"/>
              <a:cs typeface="Average"/>
              <a:sym typeface="Average"/>
            </a:endParaRPr>
          </a:p>
          <a:p>
            <a:pPr indent="0" lvl="0" marL="114300" rtl="0" algn="l">
              <a:spcBef>
                <a:spcPts val="0"/>
              </a:spcBef>
              <a:spcAft>
                <a:spcPts val="0"/>
              </a:spcAft>
              <a:buNone/>
            </a:pPr>
            <a:r>
              <a:rPr lang="en" sz="1600">
                <a:solidFill>
                  <a:schemeClr val="dk1"/>
                </a:solidFill>
                <a:latin typeface="Average"/>
                <a:ea typeface="Average"/>
                <a:cs typeface="Average"/>
                <a:sym typeface="Average"/>
              </a:rPr>
              <a:t>Trust Building </a:t>
            </a:r>
            <a:endParaRPr sz="1600">
              <a:solidFill>
                <a:schemeClr val="dk1"/>
              </a:solidFill>
              <a:latin typeface="Average"/>
              <a:ea typeface="Average"/>
              <a:cs typeface="Average"/>
              <a:sym typeface="Average"/>
            </a:endParaRPr>
          </a:p>
          <a:p>
            <a:pPr indent="0" lvl="0" marL="114300" rtl="0" algn="l">
              <a:spcBef>
                <a:spcPts val="0"/>
              </a:spcBef>
              <a:spcAft>
                <a:spcPts val="0"/>
              </a:spcAft>
              <a:buNone/>
            </a:pPr>
            <a:r>
              <a:rPr lang="en" sz="1600">
                <a:solidFill>
                  <a:schemeClr val="dk1"/>
                </a:solidFill>
                <a:latin typeface="Average"/>
                <a:ea typeface="Average"/>
                <a:cs typeface="Average"/>
                <a:sym typeface="Average"/>
              </a:rPr>
              <a:t>Collaboration</a:t>
            </a:r>
            <a:endParaRPr sz="1600">
              <a:solidFill>
                <a:schemeClr val="dk1"/>
              </a:solidFill>
              <a:latin typeface="Average"/>
              <a:ea typeface="Average"/>
              <a:cs typeface="Average"/>
              <a:sym typeface="Average"/>
            </a:endParaRPr>
          </a:p>
        </p:txBody>
      </p:sp>
      <p:sp>
        <p:nvSpPr>
          <p:cNvPr id="119" name="Google Shape;119;p19"/>
          <p:cNvSpPr txBox="1"/>
          <p:nvPr/>
        </p:nvSpPr>
        <p:spPr>
          <a:xfrm>
            <a:off x="4290200" y="3643200"/>
            <a:ext cx="26337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latin typeface="Average"/>
                <a:ea typeface="Average"/>
                <a:cs typeface="Average"/>
                <a:sym typeface="Average"/>
              </a:rPr>
              <a:t>Interviews</a:t>
            </a:r>
            <a:endParaRPr sz="1600">
              <a:solidFill>
                <a:schemeClr val="dk1"/>
              </a:solidFill>
              <a:latin typeface="Average"/>
              <a:ea typeface="Average"/>
              <a:cs typeface="Average"/>
              <a:sym typeface="Average"/>
            </a:endParaRPr>
          </a:p>
          <a:p>
            <a:pPr indent="0" lvl="0" marL="0" rtl="0" algn="l">
              <a:spcBef>
                <a:spcPts val="0"/>
              </a:spcBef>
              <a:spcAft>
                <a:spcPts val="0"/>
              </a:spcAft>
              <a:buNone/>
            </a:pPr>
            <a:r>
              <a:rPr lang="en" sz="1600">
                <a:solidFill>
                  <a:schemeClr val="dk1"/>
                </a:solidFill>
                <a:latin typeface="Average"/>
                <a:ea typeface="Average"/>
                <a:cs typeface="Average"/>
                <a:sym typeface="Average"/>
              </a:rPr>
              <a:t>Site Visits</a:t>
            </a:r>
            <a:endParaRPr sz="1600">
              <a:solidFill>
                <a:schemeClr val="dk1"/>
              </a:solidFill>
              <a:latin typeface="Average"/>
              <a:ea typeface="Average"/>
              <a:cs typeface="Average"/>
              <a:sym typeface="Average"/>
            </a:endParaRPr>
          </a:p>
          <a:p>
            <a:pPr indent="0" lvl="0" marL="0" rtl="0" algn="l">
              <a:spcBef>
                <a:spcPts val="0"/>
              </a:spcBef>
              <a:spcAft>
                <a:spcPts val="0"/>
              </a:spcAft>
              <a:buNone/>
            </a:pPr>
            <a:r>
              <a:rPr lang="en" sz="1600">
                <a:solidFill>
                  <a:schemeClr val="dk1"/>
                </a:solidFill>
                <a:latin typeface="Average"/>
                <a:ea typeface="Average"/>
                <a:cs typeface="Average"/>
                <a:sym typeface="Average"/>
              </a:rPr>
              <a:t>References</a:t>
            </a:r>
            <a:endParaRPr sz="1600">
              <a:solidFill>
                <a:schemeClr val="dk1"/>
              </a:solidFill>
              <a:latin typeface="Average"/>
              <a:ea typeface="Average"/>
              <a:cs typeface="Average"/>
              <a:sym typeface="Average"/>
            </a:endParaRPr>
          </a:p>
          <a:p>
            <a:pPr indent="0" lvl="0" marL="0" rtl="0" algn="l">
              <a:spcBef>
                <a:spcPts val="0"/>
              </a:spcBef>
              <a:spcAft>
                <a:spcPts val="0"/>
              </a:spcAft>
              <a:buNone/>
            </a:pPr>
            <a:r>
              <a:rPr lang="en" sz="1600">
                <a:solidFill>
                  <a:schemeClr val="dk1"/>
                </a:solidFill>
                <a:latin typeface="Average"/>
                <a:ea typeface="Average"/>
                <a:cs typeface="Average"/>
                <a:sym typeface="Average"/>
              </a:rPr>
              <a:t>Impact and Equity</a:t>
            </a:r>
            <a:endParaRPr sz="1600">
              <a:solidFill>
                <a:schemeClr val="dk1"/>
              </a:solidFill>
              <a:latin typeface="Average"/>
              <a:ea typeface="Average"/>
              <a:cs typeface="Average"/>
              <a:sym typeface="Average"/>
            </a:endParaRPr>
          </a:p>
          <a:p>
            <a:pPr indent="0" lvl="0" marL="0" rtl="0" algn="l">
              <a:spcBef>
                <a:spcPts val="0"/>
              </a:spcBef>
              <a:spcAft>
                <a:spcPts val="0"/>
              </a:spcAft>
              <a:buNone/>
            </a:pPr>
            <a:r>
              <a:rPr lang="en" sz="1600">
                <a:solidFill>
                  <a:schemeClr val="dk1"/>
                </a:solidFill>
                <a:latin typeface="Average"/>
                <a:ea typeface="Average"/>
                <a:cs typeface="Average"/>
                <a:sym typeface="Average"/>
              </a:rPr>
              <a:t>Decision Making Structure</a:t>
            </a:r>
            <a:endParaRPr sz="1600">
              <a:solidFill>
                <a:schemeClr val="dk1"/>
              </a:solidFill>
              <a:latin typeface="Average"/>
              <a:ea typeface="Average"/>
              <a:cs typeface="Average"/>
              <a:sym typeface="Average"/>
            </a:endParaRPr>
          </a:p>
        </p:txBody>
      </p:sp>
      <p:sp>
        <p:nvSpPr>
          <p:cNvPr id="120" name="Google Shape;120;p19"/>
          <p:cNvSpPr txBox="1"/>
          <p:nvPr/>
        </p:nvSpPr>
        <p:spPr>
          <a:xfrm>
            <a:off x="7321900" y="3634700"/>
            <a:ext cx="17295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latin typeface="Average"/>
                <a:ea typeface="Average"/>
                <a:cs typeface="Average"/>
                <a:sym typeface="Average"/>
              </a:rPr>
              <a:t>Eligibility</a:t>
            </a:r>
            <a:endParaRPr sz="1600">
              <a:solidFill>
                <a:schemeClr val="dk1"/>
              </a:solidFill>
              <a:latin typeface="Average"/>
              <a:ea typeface="Average"/>
              <a:cs typeface="Average"/>
              <a:sym typeface="Average"/>
            </a:endParaRPr>
          </a:p>
          <a:p>
            <a:pPr indent="0" lvl="0" marL="0" rtl="0" algn="l">
              <a:spcBef>
                <a:spcPts val="0"/>
              </a:spcBef>
              <a:spcAft>
                <a:spcPts val="0"/>
              </a:spcAft>
              <a:buNone/>
            </a:pPr>
            <a:r>
              <a:rPr lang="en" sz="1600">
                <a:solidFill>
                  <a:schemeClr val="dk1"/>
                </a:solidFill>
                <a:latin typeface="Average"/>
                <a:ea typeface="Average"/>
                <a:cs typeface="Average"/>
                <a:sym typeface="Average"/>
              </a:rPr>
              <a:t>Diversity</a:t>
            </a:r>
            <a:endParaRPr sz="1600">
              <a:solidFill>
                <a:schemeClr val="dk1"/>
              </a:solidFill>
              <a:latin typeface="Average"/>
              <a:ea typeface="Average"/>
              <a:cs typeface="Average"/>
              <a:sym typeface="Average"/>
            </a:endParaRPr>
          </a:p>
          <a:p>
            <a:pPr indent="0" lvl="0" marL="0" rtl="0" algn="l">
              <a:spcBef>
                <a:spcPts val="0"/>
              </a:spcBef>
              <a:spcAft>
                <a:spcPts val="0"/>
              </a:spcAft>
              <a:buNone/>
            </a:pPr>
            <a:r>
              <a:rPr lang="en" sz="1600">
                <a:solidFill>
                  <a:schemeClr val="dk1"/>
                </a:solidFill>
                <a:latin typeface="Average"/>
                <a:ea typeface="Average"/>
                <a:cs typeface="Average"/>
                <a:sym typeface="Average"/>
              </a:rPr>
              <a:t>Efficiency</a:t>
            </a:r>
            <a:endParaRPr sz="1600">
              <a:solidFill>
                <a:schemeClr val="dk1"/>
              </a:solidFill>
              <a:latin typeface="Average"/>
              <a:ea typeface="Average"/>
              <a:cs typeface="Average"/>
              <a:sym typeface="Average"/>
            </a:endParaRPr>
          </a:p>
          <a:p>
            <a:pPr indent="0" lvl="0" marL="0" rtl="0" algn="l">
              <a:spcBef>
                <a:spcPts val="0"/>
              </a:spcBef>
              <a:spcAft>
                <a:spcPts val="0"/>
              </a:spcAft>
              <a:buNone/>
            </a:pPr>
            <a:r>
              <a:rPr lang="en" sz="1600">
                <a:solidFill>
                  <a:schemeClr val="dk1"/>
                </a:solidFill>
                <a:latin typeface="Average"/>
                <a:ea typeface="Average"/>
                <a:cs typeface="Average"/>
                <a:sym typeface="Average"/>
              </a:rPr>
              <a:t>Scalability</a:t>
            </a:r>
            <a:endParaRPr sz="1600">
              <a:solidFill>
                <a:schemeClr val="dk1"/>
              </a:solidFill>
              <a:latin typeface="Average"/>
              <a:ea typeface="Average"/>
              <a:cs typeface="Average"/>
              <a:sym typeface="Average"/>
            </a:endParaRPr>
          </a:p>
          <a:p>
            <a:pPr indent="0" lvl="0" marL="0" rtl="0" algn="l">
              <a:spcBef>
                <a:spcPts val="0"/>
              </a:spcBef>
              <a:spcAft>
                <a:spcPts val="0"/>
              </a:spcAft>
              <a:buNone/>
            </a:pPr>
            <a:r>
              <a:rPr lang="en" sz="1600">
                <a:solidFill>
                  <a:schemeClr val="dk1"/>
                </a:solidFill>
                <a:latin typeface="Average"/>
                <a:ea typeface="Average"/>
                <a:cs typeface="Average"/>
                <a:sym typeface="Average"/>
              </a:rPr>
              <a:t>Feasibility</a:t>
            </a:r>
            <a:endParaRPr sz="1600">
              <a:solidFill>
                <a:schemeClr val="dk1"/>
              </a:solidFill>
              <a:latin typeface="Average"/>
              <a:ea typeface="Average"/>
              <a:cs typeface="Average"/>
              <a:sym typeface="Averag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0"/>
          <p:cNvSpPr txBox="1"/>
          <p:nvPr>
            <p:ph type="title"/>
          </p:nvPr>
        </p:nvSpPr>
        <p:spPr>
          <a:xfrm>
            <a:off x="265500" y="1081400"/>
            <a:ext cx="4045200" cy="1710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Soil Stewardship Training Retreat</a:t>
            </a:r>
            <a:endParaRPr/>
          </a:p>
        </p:txBody>
      </p:sp>
      <p:sp>
        <p:nvSpPr>
          <p:cNvPr id="126" name="Google Shape;126;p20"/>
          <p:cNvSpPr txBox="1"/>
          <p:nvPr>
            <p:ph idx="1" type="subTitle"/>
          </p:nvPr>
        </p:nvSpPr>
        <p:spPr>
          <a:xfrm>
            <a:off x="265500" y="2845201"/>
            <a:ext cx="4045200" cy="1345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rgbClr val="DD7E6B"/>
                </a:solidFill>
              </a:rPr>
              <a:t>June 20-25, 2021</a:t>
            </a:r>
            <a:endParaRPr>
              <a:solidFill>
                <a:srgbClr val="DD7E6B"/>
              </a:solidFill>
            </a:endParaRPr>
          </a:p>
          <a:p>
            <a:pPr indent="0" lvl="0" marL="0" rtl="0" algn="ctr">
              <a:spcBef>
                <a:spcPts val="0"/>
              </a:spcBef>
              <a:spcAft>
                <a:spcPts val="0"/>
              </a:spcAft>
              <a:buNone/>
            </a:pPr>
            <a:r>
              <a:rPr lang="en">
                <a:solidFill>
                  <a:srgbClr val="DD7E6B"/>
                </a:solidFill>
              </a:rPr>
              <a:t>Ontario, CA</a:t>
            </a:r>
            <a:endParaRPr>
              <a:solidFill>
                <a:srgbClr val="DD7E6B"/>
              </a:solidFill>
            </a:endParaRPr>
          </a:p>
          <a:p>
            <a:pPr indent="0" lvl="0" marL="0" rtl="0" algn="ctr">
              <a:spcBef>
                <a:spcPts val="0"/>
              </a:spcBef>
              <a:spcAft>
                <a:spcPts val="0"/>
              </a:spcAft>
              <a:buNone/>
            </a:pPr>
            <a:r>
              <a:t/>
            </a:r>
            <a:endParaRPr/>
          </a:p>
        </p:txBody>
      </p:sp>
      <p:pic>
        <p:nvPicPr>
          <p:cNvPr id="127" name="Google Shape;127;p20">
            <a:hlinkClick r:id="rId3"/>
          </p:cNvPr>
          <p:cNvPicPr preferRelativeResize="0"/>
          <p:nvPr/>
        </p:nvPicPr>
        <p:blipFill>
          <a:blip r:embed="rId4">
            <a:alphaModFix/>
          </a:blip>
          <a:stretch>
            <a:fillRect/>
          </a:stretch>
        </p:blipFill>
        <p:spPr>
          <a:xfrm>
            <a:off x="1602188" y="3856300"/>
            <a:ext cx="1371829" cy="486375"/>
          </a:xfrm>
          <a:prstGeom prst="rect">
            <a:avLst/>
          </a:prstGeom>
          <a:noFill/>
          <a:ln>
            <a:noFill/>
          </a:ln>
        </p:spPr>
      </p:pic>
      <p:pic>
        <p:nvPicPr>
          <p:cNvPr id="128" name="Google Shape;128;p20"/>
          <p:cNvPicPr preferRelativeResize="0"/>
          <p:nvPr/>
        </p:nvPicPr>
        <p:blipFill>
          <a:blip r:embed="rId5">
            <a:alphaModFix/>
          </a:blip>
          <a:stretch>
            <a:fillRect/>
          </a:stretch>
        </p:blipFill>
        <p:spPr>
          <a:xfrm>
            <a:off x="4572000" y="-53025"/>
            <a:ext cx="4572000" cy="5635050"/>
          </a:xfrm>
          <a:prstGeom prst="rect">
            <a:avLst/>
          </a:prstGeom>
          <a:noFill/>
          <a:ln>
            <a:noFill/>
          </a:ln>
        </p:spPr>
      </p:pic>
      <p:sp>
        <p:nvSpPr>
          <p:cNvPr id="129" name="Google Shape;129;p20"/>
          <p:cNvSpPr txBox="1"/>
          <p:nvPr>
            <p:ph idx="2" type="body"/>
          </p:nvPr>
        </p:nvSpPr>
        <p:spPr>
          <a:xfrm>
            <a:off x="4963650" y="117600"/>
            <a:ext cx="3788700" cy="4908300"/>
          </a:xfrm>
          <a:prstGeom prst="rect">
            <a:avLst/>
          </a:prstGeom>
        </p:spPr>
        <p:txBody>
          <a:bodyPr anchorCtr="0" anchor="ctr" bIns="91425" lIns="91425" spcFirstLastPara="1" rIns="91425" wrap="square" tIns="91425">
            <a:normAutofit lnSpcReduction="10000"/>
          </a:bodyPr>
          <a:lstStyle/>
          <a:p>
            <a:pPr indent="0" lvl="0" marL="0" rtl="0" algn="l">
              <a:spcBef>
                <a:spcPts val="0"/>
              </a:spcBef>
              <a:spcAft>
                <a:spcPts val="0"/>
              </a:spcAft>
              <a:buNone/>
            </a:pPr>
            <a:r>
              <a:rPr b="1" lang="en" sz="2200">
                <a:latin typeface="Oswald"/>
                <a:ea typeface="Oswald"/>
                <a:cs typeface="Oswald"/>
                <a:sym typeface="Oswald"/>
              </a:rPr>
              <a:t>16 </a:t>
            </a:r>
            <a:r>
              <a:rPr b="1" lang="en" sz="2200">
                <a:latin typeface="Oswald"/>
                <a:ea typeface="Oswald"/>
                <a:cs typeface="Oswald"/>
                <a:sym typeface="Oswald"/>
              </a:rPr>
              <a:t>CURRICULUM TOPICS:</a:t>
            </a:r>
            <a:endParaRPr sz="2300">
              <a:latin typeface="Oswald"/>
              <a:ea typeface="Oswald"/>
              <a:cs typeface="Oswald"/>
              <a:sym typeface="Oswald"/>
            </a:endParaRPr>
          </a:p>
          <a:p>
            <a:pPr indent="-342900" lvl="0" marL="457200" rtl="0" algn="l">
              <a:lnSpc>
                <a:spcPct val="100000"/>
              </a:lnSpc>
              <a:spcBef>
                <a:spcPts val="800"/>
              </a:spcBef>
              <a:spcAft>
                <a:spcPts val="0"/>
              </a:spcAft>
              <a:buSzPts val="1800"/>
              <a:buChar char="●"/>
            </a:pPr>
            <a:r>
              <a:rPr lang="en"/>
              <a:t>Soil Health</a:t>
            </a:r>
            <a:endParaRPr/>
          </a:p>
          <a:p>
            <a:pPr indent="-342900" lvl="0" marL="457200" rtl="0" algn="l">
              <a:lnSpc>
                <a:spcPct val="100000"/>
              </a:lnSpc>
              <a:spcBef>
                <a:spcPts val="0"/>
              </a:spcBef>
              <a:spcAft>
                <a:spcPts val="0"/>
              </a:spcAft>
              <a:buSzPts val="1800"/>
              <a:buChar char="●"/>
            </a:pPr>
            <a:r>
              <a:rPr lang="en"/>
              <a:t>Decomposition Ecology</a:t>
            </a:r>
            <a:endParaRPr/>
          </a:p>
          <a:p>
            <a:pPr indent="-342900" lvl="0" marL="457200" rtl="0" algn="l">
              <a:lnSpc>
                <a:spcPct val="100000"/>
              </a:lnSpc>
              <a:spcBef>
                <a:spcPts val="0"/>
              </a:spcBef>
              <a:spcAft>
                <a:spcPts val="0"/>
              </a:spcAft>
              <a:buSzPts val="1800"/>
              <a:buChar char="●"/>
            </a:pPr>
            <a:r>
              <a:rPr lang="en"/>
              <a:t>Compost Ecology</a:t>
            </a:r>
            <a:endParaRPr/>
          </a:p>
          <a:p>
            <a:pPr indent="-342900" lvl="0" marL="457200" rtl="0" algn="l">
              <a:lnSpc>
                <a:spcPct val="100000"/>
              </a:lnSpc>
              <a:spcBef>
                <a:spcPts val="0"/>
              </a:spcBef>
              <a:spcAft>
                <a:spcPts val="0"/>
              </a:spcAft>
              <a:buSzPts val="1800"/>
              <a:buChar char="●"/>
            </a:pPr>
            <a:r>
              <a:rPr lang="en"/>
              <a:t>Compost Processing</a:t>
            </a:r>
            <a:endParaRPr/>
          </a:p>
          <a:p>
            <a:pPr indent="-342900" lvl="0" marL="457200" rtl="0" algn="l">
              <a:lnSpc>
                <a:spcPct val="100000"/>
              </a:lnSpc>
              <a:spcBef>
                <a:spcPts val="0"/>
              </a:spcBef>
              <a:spcAft>
                <a:spcPts val="0"/>
              </a:spcAft>
              <a:buSzPts val="1800"/>
              <a:buChar char="●"/>
            </a:pPr>
            <a:r>
              <a:rPr lang="en"/>
              <a:t>Vermicompost</a:t>
            </a:r>
            <a:endParaRPr/>
          </a:p>
          <a:p>
            <a:pPr indent="-342900" lvl="0" marL="457200" rtl="0" algn="l">
              <a:lnSpc>
                <a:spcPct val="100000"/>
              </a:lnSpc>
              <a:spcBef>
                <a:spcPts val="0"/>
              </a:spcBef>
              <a:spcAft>
                <a:spcPts val="0"/>
              </a:spcAft>
              <a:buSzPts val="1800"/>
              <a:buChar char="●"/>
            </a:pPr>
            <a:r>
              <a:rPr lang="en"/>
              <a:t>Community Engagement</a:t>
            </a:r>
            <a:endParaRPr/>
          </a:p>
          <a:p>
            <a:pPr indent="-342900" lvl="0" marL="457200" rtl="0" algn="l">
              <a:lnSpc>
                <a:spcPct val="100000"/>
              </a:lnSpc>
              <a:spcBef>
                <a:spcPts val="0"/>
              </a:spcBef>
              <a:spcAft>
                <a:spcPts val="0"/>
              </a:spcAft>
              <a:buSzPts val="1800"/>
              <a:buChar char="●"/>
            </a:pPr>
            <a:r>
              <a:rPr lang="en"/>
              <a:t>Value-Based Communication &amp; Community Well Being</a:t>
            </a:r>
            <a:endParaRPr/>
          </a:p>
          <a:p>
            <a:pPr indent="-342900" lvl="0" marL="457200" rtl="0" algn="l">
              <a:lnSpc>
                <a:spcPct val="100000"/>
              </a:lnSpc>
              <a:spcBef>
                <a:spcPts val="0"/>
              </a:spcBef>
              <a:spcAft>
                <a:spcPts val="0"/>
              </a:spcAft>
              <a:buSzPts val="1800"/>
              <a:buChar char="●"/>
            </a:pPr>
            <a:r>
              <a:rPr lang="en"/>
              <a:t>Ecological Garden Design</a:t>
            </a:r>
            <a:endParaRPr/>
          </a:p>
          <a:p>
            <a:pPr indent="-342900" lvl="0" marL="457200" rtl="0" algn="l">
              <a:lnSpc>
                <a:spcPct val="100000"/>
              </a:lnSpc>
              <a:spcBef>
                <a:spcPts val="0"/>
              </a:spcBef>
              <a:spcAft>
                <a:spcPts val="0"/>
              </a:spcAft>
              <a:buSzPts val="1800"/>
              <a:buChar char="●"/>
            </a:pPr>
            <a:r>
              <a:rPr lang="en"/>
              <a:t>Compost Site Design</a:t>
            </a:r>
            <a:endParaRPr/>
          </a:p>
          <a:p>
            <a:pPr indent="-342900" lvl="0" marL="457200" rtl="0" algn="l">
              <a:lnSpc>
                <a:spcPct val="100000"/>
              </a:lnSpc>
              <a:spcBef>
                <a:spcPts val="0"/>
              </a:spcBef>
              <a:spcAft>
                <a:spcPts val="0"/>
              </a:spcAft>
              <a:buSzPts val="1800"/>
              <a:buChar char="●"/>
            </a:pPr>
            <a:r>
              <a:rPr lang="en"/>
              <a:t>Bioplastics</a:t>
            </a:r>
            <a:endParaRPr/>
          </a:p>
          <a:p>
            <a:pPr indent="-342900" lvl="0" marL="457200" rtl="0" algn="l">
              <a:lnSpc>
                <a:spcPct val="100000"/>
              </a:lnSpc>
              <a:spcBef>
                <a:spcPts val="0"/>
              </a:spcBef>
              <a:spcAft>
                <a:spcPts val="0"/>
              </a:spcAft>
              <a:buSzPts val="1800"/>
              <a:buChar char="●"/>
            </a:pPr>
            <a:r>
              <a:rPr lang="en"/>
              <a:t>Compost End Uses</a:t>
            </a:r>
            <a:endParaRPr/>
          </a:p>
          <a:p>
            <a:pPr indent="-342900" lvl="0" marL="457200" rtl="0" algn="l">
              <a:lnSpc>
                <a:spcPct val="100000"/>
              </a:lnSpc>
              <a:spcBef>
                <a:spcPts val="0"/>
              </a:spcBef>
              <a:spcAft>
                <a:spcPts val="0"/>
              </a:spcAft>
              <a:buSzPts val="1800"/>
              <a:buChar char="●"/>
            </a:pPr>
            <a:r>
              <a:rPr lang="en"/>
              <a:t>Compost Quality</a:t>
            </a:r>
            <a:endParaRPr/>
          </a:p>
          <a:p>
            <a:pPr indent="-342900" lvl="0" marL="457200" rtl="0" algn="l">
              <a:lnSpc>
                <a:spcPct val="100000"/>
              </a:lnSpc>
              <a:spcBef>
                <a:spcPts val="0"/>
              </a:spcBef>
              <a:spcAft>
                <a:spcPts val="0"/>
              </a:spcAft>
              <a:buSzPts val="1800"/>
              <a:buChar char="●"/>
            </a:pPr>
            <a:r>
              <a:rPr lang="en"/>
              <a:t>Waste Stream Sorting</a:t>
            </a:r>
            <a:endParaRPr/>
          </a:p>
          <a:p>
            <a:pPr indent="-342900" lvl="0" marL="457200" rtl="0" algn="l">
              <a:lnSpc>
                <a:spcPct val="100000"/>
              </a:lnSpc>
              <a:spcBef>
                <a:spcPts val="0"/>
              </a:spcBef>
              <a:spcAft>
                <a:spcPts val="0"/>
              </a:spcAft>
              <a:buSzPts val="1800"/>
              <a:buChar char="●"/>
            </a:pPr>
            <a:r>
              <a:rPr lang="en"/>
              <a:t>Resource Recovery</a:t>
            </a:r>
            <a:endParaRPr/>
          </a:p>
          <a:p>
            <a:pPr indent="-342900" lvl="0" marL="457200" rtl="0" algn="l">
              <a:lnSpc>
                <a:spcPct val="100000"/>
              </a:lnSpc>
              <a:spcBef>
                <a:spcPts val="0"/>
              </a:spcBef>
              <a:spcAft>
                <a:spcPts val="0"/>
              </a:spcAft>
              <a:buSzPts val="1800"/>
              <a:buChar char="●"/>
            </a:pPr>
            <a:r>
              <a:rPr lang="en"/>
              <a:t>Soil Policy</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3" name="Shape 133"/>
        <p:cNvGrpSpPr/>
        <p:nvPr/>
      </p:nvGrpSpPr>
      <p:grpSpPr>
        <a:xfrm>
          <a:off x="0" y="0"/>
          <a:ext cx="0" cy="0"/>
          <a:chOff x="0" y="0"/>
          <a:chExt cx="0" cy="0"/>
        </a:xfrm>
      </p:grpSpPr>
      <p:pic>
        <p:nvPicPr>
          <p:cNvPr id="134" name="Google Shape;134;p21"/>
          <p:cNvPicPr preferRelativeResize="0"/>
          <p:nvPr/>
        </p:nvPicPr>
        <p:blipFill rotWithShape="1">
          <a:blip r:embed="rId3">
            <a:alphaModFix/>
          </a:blip>
          <a:srcRect b="25451" l="0" r="0" t="25451"/>
          <a:stretch/>
        </p:blipFill>
        <p:spPr>
          <a:xfrm>
            <a:off x="433825" y="359800"/>
            <a:ext cx="3795005" cy="1397399"/>
          </a:xfrm>
          <a:prstGeom prst="rect">
            <a:avLst/>
          </a:prstGeom>
          <a:noFill/>
          <a:ln>
            <a:noFill/>
          </a:ln>
        </p:spPr>
      </p:pic>
      <p:pic>
        <p:nvPicPr>
          <p:cNvPr id="135" name="Google Shape;135;p21"/>
          <p:cNvPicPr preferRelativeResize="0"/>
          <p:nvPr/>
        </p:nvPicPr>
        <p:blipFill rotWithShape="1">
          <a:blip r:embed="rId4">
            <a:alphaModFix/>
          </a:blip>
          <a:srcRect b="0" l="238" r="228" t="0"/>
          <a:stretch/>
        </p:blipFill>
        <p:spPr>
          <a:xfrm>
            <a:off x="433775" y="1886650"/>
            <a:ext cx="3795000" cy="2859648"/>
          </a:xfrm>
          <a:prstGeom prst="rect">
            <a:avLst/>
          </a:prstGeom>
          <a:noFill/>
          <a:ln>
            <a:noFill/>
          </a:ln>
        </p:spPr>
      </p:pic>
      <p:pic>
        <p:nvPicPr>
          <p:cNvPr id="136" name="Google Shape;136;p21"/>
          <p:cNvPicPr preferRelativeResize="0"/>
          <p:nvPr/>
        </p:nvPicPr>
        <p:blipFill rotWithShape="1">
          <a:blip r:embed="rId5">
            <a:alphaModFix/>
          </a:blip>
          <a:srcRect b="0" l="17435" r="17435" t="0"/>
          <a:stretch/>
        </p:blipFill>
        <p:spPr>
          <a:xfrm>
            <a:off x="4356064" y="359800"/>
            <a:ext cx="2146499" cy="4394404"/>
          </a:xfrm>
          <a:prstGeom prst="rect">
            <a:avLst/>
          </a:prstGeom>
          <a:noFill/>
          <a:ln>
            <a:noFill/>
          </a:ln>
        </p:spPr>
      </p:pic>
      <p:pic>
        <p:nvPicPr>
          <p:cNvPr id="137" name="Google Shape;137;p21"/>
          <p:cNvPicPr preferRelativeResize="0"/>
          <p:nvPr/>
        </p:nvPicPr>
        <p:blipFill rotWithShape="1">
          <a:blip r:embed="rId6">
            <a:alphaModFix/>
          </a:blip>
          <a:srcRect b="0" l="31715" r="31715" t="0"/>
          <a:stretch/>
        </p:blipFill>
        <p:spPr>
          <a:xfrm>
            <a:off x="6629825" y="355850"/>
            <a:ext cx="2146499" cy="44022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