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Roboto Thin"/>
      <p:regular r:id="rId30"/>
      <p:bold r:id="rId31"/>
      <p:italic r:id="rId32"/>
      <p:boldItalic r:id="rId33"/>
    </p:embeddedFont>
    <p:embeddedFont>
      <p:font typeface="Roboto Medium"/>
      <p:regular r:id="rId34"/>
      <p:bold r:id="rId35"/>
      <p:italic r:id="rId36"/>
      <p:boldItalic r:id="rId37"/>
    </p:embeddedFont>
    <p:embeddedFont>
      <p:font typeface="Roboto"/>
      <p:regular r:id="rId38"/>
      <p:bold r:id="rId39"/>
      <p:italic r:id="rId40"/>
      <p:boldItalic r:id="rId41"/>
    </p:embeddedFont>
    <p:embeddedFont>
      <p:font typeface="Lobster"/>
      <p:regular r:id="rId42"/>
    </p:embeddedFont>
    <p:embeddedFont>
      <p:font typeface="Lato"/>
      <p:regular r:id="rId43"/>
      <p:bold r:id="rId44"/>
      <p:italic r:id="rId45"/>
      <p:boldItalic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Helvetica Neue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55" roundtripDataSignature="AMtx7mjhujXDGWNhCJ3+BkQFyyj3N1l0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42" Type="http://schemas.openxmlformats.org/officeDocument/2006/relationships/font" Target="fonts/Lobster-regular.fntdata"/><Relationship Id="rId41" Type="http://schemas.openxmlformats.org/officeDocument/2006/relationships/font" Target="fonts/Roboto-boldItalic.fntdata"/><Relationship Id="rId44" Type="http://schemas.openxmlformats.org/officeDocument/2006/relationships/font" Target="fonts/Lato-bold.fntdata"/><Relationship Id="rId43" Type="http://schemas.openxmlformats.org/officeDocument/2006/relationships/font" Target="fonts/Lato-regular.fntdata"/><Relationship Id="rId46" Type="http://schemas.openxmlformats.org/officeDocument/2006/relationships/font" Target="fonts/Lato-boldItalic.fntdata"/><Relationship Id="rId45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Thin-bold.fntdata"/><Relationship Id="rId30" Type="http://schemas.openxmlformats.org/officeDocument/2006/relationships/font" Target="fonts/RobotoThin-regular.fntdata"/><Relationship Id="rId33" Type="http://schemas.openxmlformats.org/officeDocument/2006/relationships/font" Target="fonts/RobotoThin-boldItalic.fntdata"/><Relationship Id="rId32" Type="http://schemas.openxmlformats.org/officeDocument/2006/relationships/font" Target="fonts/RobotoThin-italic.fntdata"/><Relationship Id="rId35" Type="http://schemas.openxmlformats.org/officeDocument/2006/relationships/font" Target="fonts/RobotoMedium-bold.fntdata"/><Relationship Id="rId34" Type="http://schemas.openxmlformats.org/officeDocument/2006/relationships/font" Target="fonts/RobotoMedium-regular.fntdata"/><Relationship Id="rId37" Type="http://schemas.openxmlformats.org/officeDocument/2006/relationships/font" Target="fonts/RobotoMedium-boldItalic.fntdata"/><Relationship Id="rId36" Type="http://schemas.openxmlformats.org/officeDocument/2006/relationships/font" Target="fonts/RobotoMedium-italic.fntdata"/><Relationship Id="rId39" Type="http://schemas.openxmlformats.org/officeDocument/2006/relationships/font" Target="fonts/Roboto-bold.fntdata"/><Relationship Id="rId38" Type="http://schemas.openxmlformats.org/officeDocument/2006/relationships/font" Target="fonts/Roboto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font" Target="fonts/Raleway-regular.fntdata"/><Relationship Id="rId25" Type="http://schemas.openxmlformats.org/officeDocument/2006/relationships/slide" Target="slides/slide20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29" Type="http://schemas.openxmlformats.org/officeDocument/2006/relationships/font" Target="fonts/Raleway-boldItalic.fntdata"/><Relationship Id="rId51" Type="http://schemas.openxmlformats.org/officeDocument/2006/relationships/font" Target="fonts/HelveticaNeue-regular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HelveticaNeue-italic.fntdata"/><Relationship Id="rId52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55" Type="http://customschemas.google.com/relationships/presentationmetadata" Target="metadata"/><Relationship Id="rId10" Type="http://schemas.openxmlformats.org/officeDocument/2006/relationships/slide" Target="slides/slide5.xml"/><Relationship Id="rId54" Type="http://schemas.openxmlformats.org/officeDocument/2006/relationships/font" Target="fonts/HelveticaNeue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d76b713ae1_0_7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d76b713ae1_0_7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d76b713ae1_0_7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d76b713ae1_0_7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d76b713ae1_0_7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d76b713ae1_0_7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d887c3b959_1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d887c3b959_1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f6673534cc_0_5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f6673534cc_0_5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f6673534cc_0_5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f6673534cc_0_5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f6673534cc_0_5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1f6673534cc_0_5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fad8df6d16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fad8df6d16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fad8df6d16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cfc9b44a60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cfc9b44a60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1cfc9b44a60_0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f6673534cc_0_6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f6673534cc_0_6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f6673534cc_0_6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f6673534cc_0_6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f6673534cc_0_6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1f6673534cc_0_6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f6673534cc_0_6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f6673534cc_0_6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1f6673534cc_0_6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d76b713ae1_0_6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d76b713ae1_0_6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1d76b713ae1_0_6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6673534c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f6673534c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1f6673534c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6673534cc_0_5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f6673534cc_0_5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f6673534cc_0_5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d76b713ae1_0_5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d76b713ae1_0_5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d76b713ae1_0_5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d76b713ae1_0_5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d76b713ae1_0_5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d76b713ae1_0_5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d76b713ae1_0_6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d76b713ae1_0_6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d76b713ae1_0_6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d76b713ae1_0_6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g1cfc9b44a60_0_91"/>
          <p:cNvCxnSpPr/>
          <p:nvPr/>
        </p:nvCxnSpPr>
        <p:spPr>
          <a:xfrm>
            <a:off x="3303633" y="554200"/>
            <a:ext cx="8325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" name="Google Shape;15;g1cfc9b44a60_0_91"/>
          <p:cNvCxnSpPr/>
          <p:nvPr/>
        </p:nvCxnSpPr>
        <p:spPr>
          <a:xfrm>
            <a:off x="3303633" y="6320000"/>
            <a:ext cx="8325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g1cfc9b44a60_0_91"/>
          <p:cNvCxnSpPr/>
          <p:nvPr/>
        </p:nvCxnSpPr>
        <p:spPr>
          <a:xfrm>
            <a:off x="566931" y="554200"/>
            <a:ext cx="244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g1cfc9b44a60_0_91"/>
          <p:cNvSpPr txBox="1"/>
          <p:nvPr>
            <p:ph type="ctrTitle"/>
          </p:nvPr>
        </p:nvSpPr>
        <p:spPr>
          <a:xfrm>
            <a:off x="3162300" y="840300"/>
            <a:ext cx="8442000" cy="205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g1cfc9b44a60_0_91"/>
          <p:cNvSpPr txBox="1"/>
          <p:nvPr>
            <p:ph idx="1" type="subTitle"/>
          </p:nvPr>
        </p:nvSpPr>
        <p:spPr>
          <a:xfrm>
            <a:off x="3187022" y="4317933"/>
            <a:ext cx="8442000" cy="1655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g1cfc9b44a60_0_91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g1cfc9b44a60_0_142"/>
          <p:cNvCxnSpPr/>
          <p:nvPr/>
        </p:nvCxnSpPr>
        <p:spPr>
          <a:xfrm>
            <a:off x="566934" y="6320000"/>
            <a:ext cx="1106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g1cfc9b44a60_0_142"/>
          <p:cNvCxnSpPr/>
          <p:nvPr/>
        </p:nvCxnSpPr>
        <p:spPr>
          <a:xfrm>
            <a:off x="566934" y="554200"/>
            <a:ext cx="11062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g1cfc9b44a60_0_142"/>
          <p:cNvSpPr txBox="1"/>
          <p:nvPr>
            <p:ph hasCustomPrompt="1" type="title"/>
          </p:nvPr>
        </p:nvSpPr>
        <p:spPr>
          <a:xfrm>
            <a:off x="1138600" y="1739800"/>
            <a:ext cx="9914700" cy="2051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g1cfc9b44a60_0_142"/>
          <p:cNvSpPr txBox="1"/>
          <p:nvPr>
            <p:ph idx="1" type="body"/>
          </p:nvPr>
        </p:nvSpPr>
        <p:spPr>
          <a:xfrm>
            <a:off x="1138600" y="3892600"/>
            <a:ext cx="9914700" cy="142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9" name="Google Shape;69;g1cfc9b44a60_0_142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cfc9b44a60_0_148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cfc9b44a60_0_15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4" name="Google Shape;74;g1cfc9b44a60_0_15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5" name="Google Shape;75;g1cfc9b44a60_0_15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1cfc9b44a60_0_15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1cfc9b44a60_0_1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g1cfc9b44a60_0_98"/>
          <p:cNvCxnSpPr/>
          <p:nvPr/>
        </p:nvCxnSpPr>
        <p:spPr>
          <a:xfrm>
            <a:off x="566934" y="554200"/>
            <a:ext cx="110625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g1cfc9b44a60_0_98"/>
          <p:cNvCxnSpPr/>
          <p:nvPr/>
        </p:nvCxnSpPr>
        <p:spPr>
          <a:xfrm>
            <a:off x="566934" y="6320000"/>
            <a:ext cx="11062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g1cfc9b44a60_0_98"/>
          <p:cNvSpPr txBox="1"/>
          <p:nvPr>
            <p:ph type="title"/>
          </p:nvPr>
        </p:nvSpPr>
        <p:spPr>
          <a:xfrm>
            <a:off x="541900" y="2409100"/>
            <a:ext cx="11062500" cy="2055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g1cfc9b44a60_0_98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g1cfc9b44a60_0_103"/>
          <p:cNvCxnSpPr/>
          <p:nvPr/>
        </p:nvCxnSpPr>
        <p:spPr>
          <a:xfrm>
            <a:off x="3303633" y="554200"/>
            <a:ext cx="8325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g1cfc9b44a60_0_103"/>
          <p:cNvCxnSpPr/>
          <p:nvPr/>
        </p:nvCxnSpPr>
        <p:spPr>
          <a:xfrm>
            <a:off x="3303633" y="6320000"/>
            <a:ext cx="8325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g1cfc9b44a60_0_103"/>
          <p:cNvCxnSpPr/>
          <p:nvPr/>
        </p:nvCxnSpPr>
        <p:spPr>
          <a:xfrm>
            <a:off x="566931" y="554200"/>
            <a:ext cx="244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g1cfc9b44a60_0_103"/>
          <p:cNvSpPr txBox="1"/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g1cfc9b44a60_0_103"/>
          <p:cNvSpPr txBox="1"/>
          <p:nvPr>
            <p:ph idx="1" type="body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1" name="Google Shape;31;g1cfc9b44a60_0_103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g1cfc9b44a60_0_110"/>
          <p:cNvCxnSpPr/>
          <p:nvPr/>
        </p:nvCxnSpPr>
        <p:spPr>
          <a:xfrm>
            <a:off x="3303633" y="554200"/>
            <a:ext cx="8325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g1cfc9b44a60_0_110"/>
          <p:cNvCxnSpPr/>
          <p:nvPr/>
        </p:nvCxnSpPr>
        <p:spPr>
          <a:xfrm>
            <a:off x="3303633" y="6320000"/>
            <a:ext cx="8325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g1cfc9b44a60_0_110"/>
          <p:cNvCxnSpPr/>
          <p:nvPr/>
        </p:nvCxnSpPr>
        <p:spPr>
          <a:xfrm>
            <a:off x="566931" y="554200"/>
            <a:ext cx="244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g1cfc9b44a60_0_110"/>
          <p:cNvSpPr txBox="1"/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7" name="Google Shape;37;g1cfc9b44a60_0_110"/>
          <p:cNvSpPr txBox="1"/>
          <p:nvPr>
            <p:ph idx="1" type="body"/>
          </p:nvPr>
        </p:nvSpPr>
        <p:spPr>
          <a:xfrm>
            <a:off x="3200403" y="2136900"/>
            <a:ext cx="4095300" cy="400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g1cfc9b44a60_0_110"/>
          <p:cNvSpPr txBox="1"/>
          <p:nvPr>
            <p:ph idx="2" type="body"/>
          </p:nvPr>
        </p:nvSpPr>
        <p:spPr>
          <a:xfrm>
            <a:off x="7534096" y="2136900"/>
            <a:ext cx="4095300" cy="400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g1cfc9b44a60_0_110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cfc9b44a60_0_118"/>
          <p:cNvSpPr txBox="1"/>
          <p:nvPr>
            <p:ph type="title"/>
          </p:nvPr>
        </p:nvSpPr>
        <p:spPr>
          <a:xfrm>
            <a:off x="404400" y="548767"/>
            <a:ext cx="11360700" cy="85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2" name="Google Shape;42;g1cfc9b44a60_0_118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g1cfc9b44a60_0_121"/>
          <p:cNvCxnSpPr/>
          <p:nvPr/>
        </p:nvCxnSpPr>
        <p:spPr>
          <a:xfrm>
            <a:off x="566931" y="554200"/>
            <a:ext cx="244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g1cfc9b44a60_0_121"/>
          <p:cNvSpPr txBox="1"/>
          <p:nvPr>
            <p:ph type="title"/>
          </p:nvPr>
        </p:nvSpPr>
        <p:spPr>
          <a:xfrm>
            <a:off x="426000" y="1248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6" name="Google Shape;46;g1cfc9b44a60_0_121"/>
          <p:cNvSpPr txBox="1"/>
          <p:nvPr>
            <p:ph idx="1" type="body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7" name="Google Shape;47;g1cfc9b44a60_0_121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g1cfc9b44a60_0_126"/>
          <p:cNvCxnSpPr/>
          <p:nvPr/>
        </p:nvCxnSpPr>
        <p:spPr>
          <a:xfrm>
            <a:off x="566931" y="554200"/>
            <a:ext cx="244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g1cfc9b44a60_0_126"/>
          <p:cNvSpPr txBox="1"/>
          <p:nvPr>
            <p:ph type="title"/>
          </p:nvPr>
        </p:nvSpPr>
        <p:spPr>
          <a:xfrm>
            <a:off x="377471" y="949521"/>
            <a:ext cx="8325600" cy="51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g1cfc9b44a60_0_126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cfc9b44a60_0_130"/>
          <p:cNvSpPr/>
          <p:nvPr/>
        </p:nvSpPr>
        <p:spPr>
          <a:xfrm>
            <a:off x="6096000" y="167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g1cfc9b44a60_0_130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g1cfc9b44a60_0_130"/>
          <p:cNvSpPr txBox="1"/>
          <p:nvPr>
            <p:ph type="title"/>
          </p:nvPr>
        </p:nvSpPr>
        <p:spPr>
          <a:xfrm>
            <a:off x="354000" y="1863133"/>
            <a:ext cx="5393700" cy="175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g1cfc9b44a60_0_130"/>
          <p:cNvSpPr txBox="1"/>
          <p:nvPr>
            <p:ph idx="1" type="subTitle"/>
          </p:nvPr>
        </p:nvSpPr>
        <p:spPr>
          <a:xfrm>
            <a:off x="354000" y="3647161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g1cfc9b44a60_0_130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g1cfc9b44a60_0_130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g1cfc9b44a60_0_137"/>
          <p:cNvCxnSpPr/>
          <p:nvPr/>
        </p:nvCxnSpPr>
        <p:spPr>
          <a:xfrm>
            <a:off x="566934" y="6320000"/>
            <a:ext cx="1106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g1cfc9b44a60_0_137"/>
          <p:cNvCxnSpPr/>
          <p:nvPr/>
        </p:nvCxnSpPr>
        <p:spPr>
          <a:xfrm>
            <a:off x="566931" y="554200"/>
            <a:ext cx="244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g1cfc9b44a60_0_137"/>
          <p:cNvSpPr txBox="1"/>
          <p:nvPr>
            <p:ph idx="1" type="body"/>
          </p:nvPr>
        </p:nvSpPr>
        <p:spPr>
          <a:xfrm>
            <a:off x="437356" y="5634700"/>
            <a:ext cx="111849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63" name="Google Shape;63;g1cfc9b44a60_0_137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cfc9b44a60_0_87"/>
          <p:cNvSpPr txBox="1"/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"/>
              <a:buNone/>
              <a:defRPr b="1" sz="4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g1cfc9b44a60_0_87"/>
          <p:cNvSpPr txBox="1"/>
          <p:nvPr>
            <p:ph idx="1" type="body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  <a:defRPr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g1cfc9b44a60_0_87"/>
          <p:cNvSpPr txBox="1"/>
          <p:nvPr>
            <p:ph idx="12" type="sldNum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18.jp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>
            <p:ph type="ctrTitle"/>
          </p:nvPr>
        </p:nvSpPr>
        <p:spPr>
          <a:xfrm>
            <a:off x="5145350" y="602000"/>
            <a:ext cx="7042800" cy="371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200"/>
              <a:t>Marvin Hayes</a:t>
            </a:r>
            <a:br>
              <a:rPr lang="en-US" sz="4200"/>
            </a:br>
            <a:r>
              <a:rPr lang="en-US" sz="4200"/>
              <a:t>Executive Director </a:t>
            </a:r>
            <a:br>
              <a:rPr lang="en-US" sz="4200"/>
            </a:br>
            <a:br>
              <a:rPr lang="en-US" sz="4200"/>
            </a:br>
            <a:r>
              <a:rPr lang="en-US" sz="4200"/>
              <a:t>  Kenneth Moss</a:t>
            </a:r>
            <a:br>
              <a:rPr lang="en-US" sz="4200"/>
            </a:br>
            <a:r>
              <a:rPr lang="en-US" sz="4200"/>
              <a:t>Lead Youth Composter</a:t>
            </a:r>
            <a:endParaRPr sz="6200"/>
          </a:p>
        </p:txBody>
      </p:sp>
      <p:sp>
        <p:nvSpPr>
          <p:cNvPr id="83" name="Google Shape;83;p1"/>
          <p:cNvSpPr txBox="1"/>
          <p:nvPr>
            <p:ph idx="1" type="subTitle"/>
          </p:nvPr>
        </p:nvSpPr>
        <p:spPr>
          <a:xfrm>
            <a:off x="552275" y="4317325"/>
            <a:ext cx="47328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700"/>
              <a:t>A youth-empowered food scrap collection service, Black-owned &amp; led business, building a diverse composting community in Baltimore</a:t>
            </a:r>
            <a:endParaRPr b="1" sz="2700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9925" y="5420775"/>
            <a:ext cx="3038675" cy="18931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4128116" y="6036815"/>
            <a:ext cx="40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490375" y="6629700"/>
            <a:ext cx="11144100" cy="18900"/>
          </a:xfrm>
          <a:prstGeom prst="straightConnector1">
            <a:avLst/>
          </a:prstGeom>
          <a:noFill/>
          <a:ln cap="flat" cmpd="sng" w="38100">
            <a:solidFill>
              <a:srgbClr val="CAF85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" name="Google Shape;87;p1"/>
          <p:cNvCxnSpPr/>
          <p:nvPr/>
        </p:nvCxnSpPr>
        <p:spPr>
          <a:xfrm flipH="1" rot="10800000">
            <a:off x="6417946" y="3621339"/>
            <a:ext cx="4497600" cy="2100"/>
          </a:xfrm>
          <a:prstGeom prst="straightConnector1">
            <a:avLst/>
          </a:prstGeom>
          <a:noFill/>
          <a:ln cap="flat" cmpd="sng" w="38100">
            <a:solidFill>
              <a:srgbClr val="CAF85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Google Shape;88;p1"/>
          <p:cNvCxnSpPr/>
          <p:nvPr/>
        </p:nvCxnSpPr>
        <p:spPr>
          <a:xfrm flipH="1" rot="10800000">
            <a:off x="6905139" y="1419170"/>
            <a:ext cx="3523200" cy="9300"/>
          </a:xfrm>
          <a:prstGeom prst="straightConnector1">
            <a:avLst/>
          </a:prstGeom>
          <a:noFill/>
          <a:ln cap="flat" cmpd="sng" w="38100">
            <a:solidFill>
              <a:srgbClr val="CAF85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9" name="Google Shape;8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425" y="754400"/>
            <a:ext cx="4241092" cy="318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1d76b713ae1_0_7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815" y="869499"/>
            <a:ext cx="3326568" cy="207245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1d76b713ae1_0_724"/>
          <p:cNvSpPr txBox="1"/>
          <p:nvPr/>
        </p:nvSpPr>
        <p:spPr>
          <a:xfrm>
            <a:off x="4128116" y="6036815"/>
            <a:ext cx="40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6" name="Google Shape;206;g1d76b713ae1_0_724"/>
          <p:cNvCxnSpPr/>
          <p:nvPr/>
        </p:nvCxnSpPr>
        <p:spPr>
          <a:xfrm flipH="1" rot="10800000">
            <a:off x="529825" y="6604800"/>
            <a:ext cx="11105700" cy="24900"/>
          </a:xfrm>
          <a:prstGeom prst="straightConnector1">
            <a:avLst/>
          </a:prstGeom>
          <a:noFill/>
          <a:ln cap="flat" cmpd="sng" w="38100">
            <a:solidFill>
              <a:srgbClr val="CAF8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Google Shape;207;g1d76b713ae1_0_724"/>
          <p:cNvSpPr txBox="1"/>
          <p:nvPr>
            <p:ph idx="4294967295" type="title"/>
          </p:nvPr>
        </p:nvSpPr>
        <p:spPr>
          <a:xfrm>
            <a:off x="515700" y="4780650"/>
            <a:ext cx="11091300" cy="138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9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SPREADING THE LOVE OF COMPOSTING  WITH A PURPOSE</a:t>
            </a:r>
            <a:endParaRPr sz="39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8" name="Google Shape;208;g1d76b713ae1_0_724"/>
          <p:cNvPicPr preferRelativeResize="0"/>
          <p:nvPr/>
        </p:nvPicPr>
        <p:blipFill rotWithShape="1">
          <a:blip r:embed="rId4">
            <a:alphaModFix/>
          </a:blip>
          <a:srcRect b="8381" l="0" r="0" t="18731"/>
          <a:stretch/>
        </p:blipFill>
        <p:spPr>
          <a:xfrm>
            <a:off x="4863300" y="869500"/>
            <a:ext cx="6772224" cy="37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1d76b713ae1_0_724"/>
          <p:cNvSpPr txBox="1"/>
          <p:nvPr/>
        </p:nvSpPr>
        <p:spPr>
          <a:xfrm>
            <a:off x="560625" y="3049375"/>
            <a:ext cx="37842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A3D230"/>
                </a:solidFill>
                <a:latin typeface="Calibri"/>
                <a:ea typeface="Calibri"/>
                <a:cs typeface="Calibri"/>
                <a:sym typeface="Calibri"/>
              </a:rPr>
              <a:t>At the end of 2022, the Collective had a </a:t>
            </a:r>
            <a:r>
              <a:rPr b="1" lang="en-US" sz="3000">
                <a:solidFill>
                  <a:srgbClr val="A3D230"/>
                </a:solidFill>
                <a:latin typeface="Calibri"/>
                <a:ea typeface="Calibri"/>
                <a:cs typeface="Calibri"/>
                <a:sym typeface="Calibri"/>
              </a:rPr>
              <a:t>115% in increase </a:t>
            </a:r>
            <a:r>
              <a:rPr lang="en-US" sz="2500">
                <a:solidFill>
                  <a:srgbClr val="A3D230"/>
                </a:solidFill>
                <a:latin typeface="Calibri"/>
                <a:ea typeface="Calibri"/>
                <a:cs typeface="Calibri"/>
                <a:sym typeface="Calibri"/>
              </a:rPr>
              <a:t>customer #s </a:t>
            </a:r>
            <a:endParaRPr b="1" sz="2600">
              <a:solidFill>
                <a:srgbClr val="A3D23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A3D23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0" name="Google Shape;210;g1d76b713ae1_0_724"/>
          <p:cNvPicPr preferRelativeResize="0"/>
          <p:nvPr/>
        </p:nvPicPr>
        <p:blipFill rotWithShape="1">
          <a:blip r:embed="rId5">
            <a:alphaModFix/>
          </a:blip>
          <a:srcRect b="2435" l="0" r="11197" t="8334"/>
          <a:stretch/>
        </p:blipFill>
        <p:spPr>
          <a:xfrm>
            <a:off x="10396300" y="4853675"/>
            <a:ext cx="1239225" cy="14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d76b713ae1_0_755"/>
          <p:cNvSpPr txBox="1"/>
          <p:nvPr/>
        </p:nvSpPr>
        <p:spPr>
          <a:xfrm>
            <a:off x="4128116" y="6036815"/>
            <a:ext cx="40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6" name="Google Shape;216;g1d76b713ae1_0_755"/>
          <p:cNvCxnSpPr/>
          <p:nvPr/>
        </p:nvCxnSpPr>
        <p:spPr>
          <a:xfrm flipH="1" rot="10800000">
            <a:off x="601425" y="6576525"/>
            <a:ext cx="11058300" cy="3900"/>
          </a:xfrm>
          <a:prstGeom prst="straightConnector1">
            <a:avLst/>
          </a:prstGeom>
          <a:noFill/>
          <a:ln cap="flat" cmpd="sng" w="38100">
            <a:solidFill>
              <a:srgbClr val="CAF8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g1d76b713ae1_0_755"/>
          <p:cNvSpPr txBox="1"/>
          <p:nvPr>
            <p:ph idx="4294967295" type="title"/>
          </p:nvPr>
        </p:nvSpPr>
        <p:spPr>
          <a:xfrm>
            <a:off x="491200" y="4780650"/>
            <a:ext cx="8786400" cy="138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9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SPREADING COMPOST FEVER </a:t>
            </a:r>
            <a:endParaRPr sz="39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9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THRU THE VARIANT OF EDUCATION </a:t>
            </a:r>
            <a:endParaRPr sz="39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g1d76b713ae1_0_755"/>
          <p:cNvSpPr txBox="1"/>
          <p:nvPr/>
        </p:nvSpPr>
        <p:spPr>
          <a:xfrm>
            <a:off x="4407525" y="1710300"/>
            <a:ext cx="520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CAF85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9" name="Google Shape;219;g1d76b713ae1_0_7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538" y="781050"/>
            <a:ext cx="4633458" cy="387852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d76b713ae1_0_755"/>
          <p:cNvSpPr txBox="1"/>
          <p:nvPr/>
        </p:nvSpPr>
        <p:spPr>
          <a:xfrm>
            <a:off x="5288500" y="815800"/>
            <a:ext cx="69036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CAF85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1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PRESENTED AT OVER </a:t>
            </a:r>
            <a:r>
              <a:rPr b="1" lang="en-US" sz="35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40</a:t>
            </a:r>
            <a:r>
              <a:rPr lang="en-US" sz="31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 EVENTS</a:t>
            </a:r>
            <a:endParaRPr sz="3100">
              <a:solidFill>
                <a:srgbClr val="CAF85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AF85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AF85A"/>
              </a:buClr>
              <a:buSzPts val="1400"/>
              <a:buFont typeface="Lato"/>
              <a:buChar char="●"/>
            </a:pPr>
            <a:r>
              <a:rPr lang="en-US" sz="26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reaching over </a:t>
            </a:r>
            <a:r>
              <a:rPr b="1" lang="en-US" sz="30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1500 </a:t>
            </a:r>
            <a:r>
              <a:rPr lang="en-US" sz="26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people in person</a:t>
            </a:r>
            <a:endParaRPr sz="2600">
              <a:solidFill>
                <a:srgbClr val="CAF85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CAF85A"/>
              </a:buClr>
              <a:buSzPts val="2600"/>
              <a:buFont typeface="Lato"/>
              <a:buChar char="●"/>
            </a:pPr>
            <a:r>
              <a:rPr lang="en-US" sz="26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over 3,000+ viewings online</a:t>
            </a:r>
            <a:endParaRPr sz="2600">
              <a:solidFill>
                <a:srgbClr val="CAF85A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CAF85A"/>
              </a:buClr>
              <a:buSzPts val="1400"/>
              <a:buFont typeface="Lato"/>
              <a:buChar char="●"/>
            </a:pPr>
            <a:r>
              <a:rPr lang="en-US" sz="26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including over </a:t>
            </a:r>
            <a:r>
              <a:rPr b="1" lang="en-US" sz="30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350</a:t>
            </a:r>
            <a:r>
              <a:rPr lang="en-US" sz="26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 youth &amp; school </a:t>
            </a:r>
            <a:endParaRPr sz="2600">
              <a:solidFill>
                <a:srgbClr val="CAF85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groups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1" name="Google Shape;221;g1d76b713ae1_0_755"/>
          <p:cNvPicPr preferRelativeResize="0"/>
          <p:nvPr/>
        </p:nvPicPr>
        <p:blipFill rotWithShape="1">
          <a:blip r:embed="rId4">
            <a:alphaModFix/>
          </a:blip>
          <a:srcRect b="2435" l="0" r="11197" t="8334"/>
          <a:stretch/>
        </p:blipFill>
        <p:spPr>
          <a:xfrm>
            <a:off x="9463556" y="3770200"/>
            <a:ext cx="2171969" cy="257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d76b713ae1_0_741"/>
          <p:cNvSpPr txBox="1"/>
          <p:nvPr/>
        </p:nvSpPr>
        <p:spPr>
          <a:xfrm>
            <a:off x="3276875" y="691350"/>
            <a:ext cx="85587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7" name="Google Shape;227;g1d76b713ae1_0_741"/>
          <p:cNvCxnSpPr/>
          <p:nvPr/>
        </p:nvCxnSpPr>
        <p:spPr>
          <a:xfrm flipH="1" rot="10800000">
            <a:off x="529825" y="6576600"/>
            <a:ext cx="11130000" cy="53100"/>
          </a:xfrm>
          <a:prstGeom prst="straightConnector1">
            <a:avLst/>
          </a:prstGeom>
          <a:noFill/>
          <a:ln cap="flat" cmpd="sng" w="38100">
            <a:solidFill>
              <a:srgbClr val="CAF8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" name="Google Shape;228;g1d76b713ae1_0_741"/>
          <p:cNvSpPr txBox="1"/>
          <p:nvPr>
            <p:ph idx="4294967295" type="title"/>
          </p:nvPr>
        </p:nvSpPr>
        <p:spPr>
          <a:xfrm>
            <a:off x="438225" y="615150"/>
            <a:ext cx="8786400" cy="138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9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SPREADING COMPOST FEVER THRU THE </a:t>
            </a:r>
            <a:r>
              <a:rPr lang="en-US" sz="39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VARIANT</a:t>
            </a:r>
            <a:r>
              <a:rPr lang="en-US" sz="39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 OF EDUCATION </a:t>
            </a:r>
            <a:endParaRPr sz="39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g1d76b713ae1_0_741"/>
          <p:cNvSpPr txBox="1"/>
          <p:nvPr/>
        </p:nvSpPr>
        <p:spPr>
          <a:xfrm>
            <a:off x="977325" y="2086400"/>
            <a:ext cx="55890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Panelist with NRDC @ South by Southwest  </a:t>
            </a:r>
            <a:r>
              <a:rPr i="1" lang="en-US" sz="22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Austin, TX</a:t>
            </a:r>
            <a:endParaRPr i="1" sz="2200">
              <a:solidFill>
                <a:srgbClr val="CAF85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rgbClr val="CAF85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Speaker @ ReFed Conference </a:t>
            </a:r>
            <a:endParaRPr sz="2200">
              <a:solidFill>
                <a:srgbClr val="CAF85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Minneapolis, MN</a:t>
            </a:r>
            <a:endParaRPr i="1" sz="2200">
              <a:solidFill>
                <a:srgbClr val="CAF85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rgbClr val="CAF85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Compost Facilitator &amp; Educator </a:t>
            </a:r>
            <a:endParaRPr sz="2200">
              <a:solidFill>
                <a:srgbClr val="CAF85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@ first all-Black-led composting training </a:t>
            </a:r>
            <a:endParaRPr sz="2200">
              <a:solidFill>
                <a:srgbClr val="CAF85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(Black Excellence)</a:t>
            </a:r>
            <a:endParaRPr sz="2200">
              <a:solidFill>
                <a:srgbClr val="CAF85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CAF85A"/>
                </a:solidFill>
                <a:latin typeface="Lato"/>
                <a:ea typeface="Lato"/>
                <a:cs typeface="Lato"/>
                <a:sym typeface="Lato"/>
              </a:rPr>
              <a:t>Detroit, MI </a:t>
            </a:r>
            <a:endParaRPr sz="2200">
              <a:solidFill>
                <a:srgbClr val="CAF85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0" name="Google Shape;230;g1d76b713ae1_0_741"/>
          <p:cNvGrpSpPr/>
          <p:nvPr/>
        </p:nvGrpSpPr>
        <p:grpSpPr>
          <a:xfrm>
            <a:off x="6926100" y="2662153"/>
            <a:ext cx="4680349" cy="3661458"/>
            <a:chOff x="529825" y="882640"/>
            <a:chExt cx="4680349" cy="3661458"/>
          </a:xfrm>
        </p:grpSpPr>
        <p:pic>
          <p:nvPicPr>
            <p:cNvPr id="231" name="Google Shape;231;g1d76b713ae1_0_741"/>
            <p:cNvPicPr preferRelativeResize="0"/>
            <p:nvPr/>
          </p:nvPicPr>
          <p:blipFill rotWithShape="1">
            <a:blip r:embed="rId3">
              <a:alphaModFix/>
            </a:blip>
            <a:srcRect b="2725" l="0" r="3633" t="14684"/>
            <a:stretch/>
          </p:blipFill>
          <p:spPr>
            <a:xfrm>
              <a:off x="529825" y="882640"/>
              <a:ext cx="2965350" cy="21077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g1d76b713ae1_0_7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30325" y="2491350"/>
              <a:ext cx="3079849" cy="20527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g1d76b713ae1_0_741"/>
          <p:cNvSpPr txBox="1"/>
          <p:nvPr>
            <p:ph idx="4294967295" type="title"/>
          </p:nvPr>
        </p:nvSpPr>
        <p:spPr>
          <a:xfrm>
            <a:off x="385025" y="5602825"/>
            <a:ext cx="8786400" cy="69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9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IN BALTIMORE &amp; BEYOND</a:t>
            </a:r>
            <a:r>
              <a:rPr lang="en-US" sz="39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 …</a:t>
            </a:r>
            <a:endParaRPr sz="39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4" name="Google Shape;234;g1d76b713ae1_0_7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75025" y="1233543"/>
            <a:ext cx="2784800" cy="1734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d887c3b959_1_33"/>
          <p:cNvSpPr txBox="1"/>
          <p:nvPr/>
        </p:nvSpPr>
        <p:spPr>
          <a:xfrm>
            <a:off x="3276875" y="691350"/>
            <a:ext cx="855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g1d887c3b959_1_33"/>
          <p:cNvSpPr txBox="1"/>
          <p:nvPr/>
        </p:nvSpPr>
        <p:spPr>
          <a:xfrm>
            <a:off x="4128116" y="6036815"/>
            <a:ext cx="40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1" name="Google Shape;241;g1d887c3b959_1_33"/>
          <p:cNvCxnSpPr/>
          <p:nvPr/>
        </p:nvCxnSpPr>
        <p:spPr>
          <a:xfrm flipH="1" rot="10800000">
            <a:off x="529825" y="6576600"/>
            <a:ext cx="11130000" cy="53100"/>
          </a:xfrm>
          <a:prstGeom prst="straightConnector1">
            <a:avLst/>
          </a:prstGeom>
          <a:noFill/>
          <a:ln cap="flat" cmpd="sng" w="38100">
            <a:solidFill>
              <a:srgbClr val="CAF8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" name="Google Shape;242;g1d887c3b959_1_33"/>
          <p:cNvSpPr txBox="1"/>
          <p:nvPr>
            <p:ph idx="4294967295" type="title"/>
          </p:nvPr>
        </p:nvSpPr>
        <p:spPr>
          <a:xfrm>
            <a:off x="453625" y="611425"/>
            <a:ext cx="3636900" cy="178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51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FEATURED </a:t>
            </a:r>
            <a:endParaRPr sz="51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51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IN:</a:t>
            </a:r>
            <a:endParaRPr sz="57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1d887c3b959_1_33"/>
          <p:cNvSpPr txBox="1"/>
          <p:nvPr/>
        </p:nvSpPr>
        <p:spPr>
          <a:xfrm>
            <a:off x="1479750" y="1564350"/>
            <a:ext cx="61362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rgbClr val="A3D230"/>
                </a:solidFill>
                <a:latin typeface="Lato"/>
                <a:ea typeface="Lato"/>
                <a:cs typeface="Lato"/>
                <a:sym typeface="Lato"/>
              </a:rPr>
              <a:t>Fighting to Breathe: Race, Toxicity, and the Rise of Youth Activism in Baltimore</a:t>
            </a:r>
            <a:endParaRPr b="1" i="1" sz="2100">
              <a:solidFill>
                <a:srgbClr val="A3D23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A3D230"/>
                </a:solidFill>
                <a:latin typeface="Lato"/>
                <a:ea typeface="Lato"/>
                <a:cs typeface="Lato"/>
                <a:sym typeface="Lato"/>
              </a:rPr>
              <a:t>by Nicole Fabricant; professor Towson University </a:t>
            </a:r>
            <a:endParaRPr sz="2100">
              <a:solidFill>
                <a:srgbClr val="A3D23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A3D23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rgbClr val="A3D230"/>
                </a:solidFill>
                <a:latin typeface="Lato"/>
                <a:ea typeface="Lato"/>
                <a:cs typeface="Lato"/>
                <a:sym typeface="Lato"/>
              </a:rPr>
              <a:t>The Black Butterfly: The Harmful Politics of Race and Space in America </a:t>
            </a:r>
            <a:endParaRPr b="1" i="1" sz="2100">
              <a:solidFill>
                <a:srgbClr val="A3D23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A3D230"/>
                </a:solidFill>
                <a:latin typeface="Lato"/>
                <a:ea typeface="Lato"/>
                <a:cs typeface="Lato"/>
                <a:sym typeface="Lato"/>
              </a:rPr>
              <a:t>By Lawrence T. Brown; professor </a:t>
            </a:r>
            <a:endParaRPr sz="2100">
              <a:solidFill>
                <a:srgbClr val="A3D23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A3D23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A3D230"/>
                </a:solidFill>
                <a:latin typeface="Lato"/>
                <a:ea typeface="Lato"/>
                <a:cs typeface="Lato"/>
                <a:sym typeface="Lato"/>
              </a:rPr>
              <a:t>Podcast: </a:t>
            </a:r>
            <a:r>
              <a:rPr lang="en-US" sz="2100">
                <a:solidFill>
                  <a:srgbClr val="A3D230"/>
                </a:solidFill>
                <a:latin typeface="Lato"/>
                <a:ea typeface="Lato"/>
                <a:cs typeface="Lato"/>
                <a:sym typeface="Lato"/>
              </a:rPr>
              <a:t>My Block Counts Environmental Justice  Podcast powered CEEJH  WYPR</a:t>
            </a:r>
            <a:endParaRPr sz="2100">
              <a:solidFill>
                <a:srgbClr val="A3D23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A3D23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A3D230"/>
                </a:solidFill>
                <a:latin typeface="Lato"/>
                <a:ea typeface="Lato"/>
                <a:cs typeface="Lato"/>
                <a:sym typeface="Lato"/>
              </a:rPr>
              <a:t>News Articles From:</a:t>
            </a:r>
            <a:endParaRPr b="1" sz="2100">
              <a:solidFill>
                <a:srgbClr val="A3D23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solidFill>
                  <a:srgbClr val="A3D230"/>
                </a:solidFill>
                <a:latin typeface="Lato"/>
                <a:ea typeface="Lato"/>
                <a:cs typeface="Lato"/>
                <a:sym typeface="Lato"/>
              </a:rPr>
              <a:t>Biocycle, The Guardian &amp; The Baltimore Sun</a:t>
            </a:r>
            <a:endParaRPr i="1" sz="2100">
              <a:solidFill>
                <a:srgbClr val="A3D23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A3D23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4" name="Google Shape;244;g1d887c3b959_1_33"/>
          <p:cNvPicPr preferRelativeResize="0"/>
          <p:nvPr/>
        </p:nvPicPr>
        <p:blipFill rotWithShape="1">
          <a:blip r:embed="rId3">
            <a:alphaModFix/>
          </a:blip>
          <a:srcRect b="0" l="19532" r="16761" t="0"/>
          <a:stretch/>
        </p:blipFill>
        <p:spPr>
          <a:xfrm>
            <a:off x="7571725" y="617275"/>
            <a:ext cx="1945981" cy="30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1d887c3b959_1_33"/>
          <p:cNvPicPr preferRelativeResize="0"/>
          <p:nvPr/>
        </p:nvPicPr>
        <p:blipFill rotWithShape="1">
          <a:blip r:embed="rId4">
            <a:alphaModFix/>
          </a:blip>
          <a:srcRect b="0" l="11536" r="8180" t="0"/>
          <a:stretch/>
        </p:blipFill>
        <p:spPr>
          <a:xfrm>
            <a:off x="7979500" y="2516425"/>
            <a:ext cx="3065425" cy="29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1d887c3b959_1_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65178" y="3468139"/>
            <a:ext cx="1994636" cy="305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f6673534cc_0_548"/>
          <p:cNvSpPr txBox="1"/>
          <p:nvPr>
            <p:ph idx="1" type="subTitle"/>
          </p:nvPr>
        </p:nvSpPr>
        <p:spPr>
          <a:xfrm>
            <a:off x="486650" y="4839025"/>
            <a:ext cx="3940200" cy="16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7F7F7"/>
                </a:solidFill>
                <a:latin typeface="Raleway"/>
                <a:ea typeface="Raleway"/>
                <a:cs typeface="Raleway"/>
                <a:sym typeface="Raleway"/>
              </a:rPr>
              <a:t>We’re not waiting for the city to bring us to the table, we are continuing to build our own inclusive composting table for Baltimore.</a:t>
            </a:r>
            <a:endParaRPr b="1" sz="2000">
              <a:solidFill>
                <a:srgbClr val="F7F7F7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7F7F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52" name="Google Shape;252;g1f6673534cc_0_548"/>
          <p:cNvCxnSpPr/>
          <p:nvPr/>
        </p:nvCxnSpPr>
        <p:spPr>
          <a:xfrm flipH="1" rot="10800000">
            <a:off x="600325" y="6576725"/>
            <a:ext cx="11020200" cy="2700"/>
          </a:xfrm>
          <a:prstGeom prst="straightConnector1">
            <a:avLst/>
          </a:prstGeom>
          <a:noFill/>
          <a:ln cap="flat" cmpd="sng" w="38100">
            <a:solidFill>
              <a:srgbClr val="CAF85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g1f6673534cc_0_548"/>
          <p:cNvCxnSpPr/>
          <p:nvPr/>
        </p:nvCxnSpPr>
        <p:spPr>
          <a:xfrm flipH="1" rot="10800000">
            <a:off x="6417946" y="3621339"/>
            <a:ext cx="4497600" cy="2100"/>
          </a:xfrm>
          <a:prstGeom prst="straightConnector1">
            <a:avLst/>
          </a:prstGeom>
          <a:noFill/>
          <a:ln cap="flat" cmpd="sng" w="38100">
            <a:solidFill>
              <a:srgbClr val="CAF85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4" name="Google Shape;254;g1f6673534cc_0_5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850" y="786950"/>
            <a:ext cx="6590675" cy="330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1f6673534cc_0_5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575" y="786950"/>
            <a:ext cx="3940075" cy="394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1f6673534cc_0_548"/>
          <p:cNvSpPr txBox="1"/>
          <p:nvPr/>
        </p:nvSpPr>
        <p:spPr>
          <a:xfrm>
            <a:off x="5029850" y="4483588"/>
            <a:ext cx="6802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MOVING BALTIMORE </a:t>
            </a:r>
            <a:endParaRPr b="1" sz="3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FORWARD - ReCYCLEMORE</a:t>
            </a:r>
            <a:endParaRPr b="1" sz="3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1f6673534cc_0_5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425" y="2118500"/>
            <a:ext cx="2505975" cy="1561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g1f6673534cc_0_560"/>
          <p:cNvCxnSpPr/>
          <p:nvPr/>
        </p:nvCxnSpPr>
        <p:spPr>
          <a:xfrm flipH="1" rot="10800000">
            <a:off x="601425" y="6576525"/>
            <a:ext cx="11058300" cy="3900"/>
          </a:xfrm>
          <a:prstGeom prst="straightConnector1">
            <a:avLst/>
          </a:prstGeom>
          <a:noFill/>
          <a:ln cap="flat" cmpd="sng" w="38100">
            <a:solidFill>
              <a:srgbClr val="CAF8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g1f6673534cc_0_560"/>
          <p:cNvSpPr txBox="1"/>
          <p:nvPr>
            <p:ph idx="4294967295" type="title"/>
          </p:nvPr>
        </p:nvSpPr>
        <p:spPr>
          <a:xfrm>
            <a:off x="449013" y="659300"/>
            <a:ext cx="10924500" cy="138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9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IT’S ELECTRIC…</a:t>
            </a:r>
            <a:endParaRPr sz="39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9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BUILDING THE FIRST ALL ELECTRIC FLEET</a:t>
            </a:r>
            <a:endParaRPr sz="39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g1f6673534cc_0_560"/>
          <p:cNvSpPr txBox="1"/>
          <p:nvPr/>
        </p:nvSpPr>
        <p:spPr>
          <a:xfrm>
            <a:off x="747050" y="3751600"/>
            <a:ext cx="69177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600"/>
              <a:buFont typeface="Lato"/>
              <a:buChar char="●"/>
            </a:pPr>
            <a:r>
              <a:rPr b="1" lang="en-US" sz="26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In partnership with Yuba Bikes, the Collective purchased 2 electric bikes with front loading capabilities</a:t>
            </a:r>
            <a:endParaRPr b="1" sz="26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600"/>
              <a:buFont typeface="Lato"/>
              <a:buChar char="●"/>
            </a:pPr>
            <a:r>
              <a:rPr b="1" lang="en-US" sz="26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Bike-powered food scrap collection service will be piloted in February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5" name="Google Shape;265;g1f6673534cc_0_5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4751" y="2118501"/>
            <a:ext cx="3970874" cy="397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1f6673534cc_0_5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0325" y="546675"/>
            <a:ext cx="3453000" cy="21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f6673534cc_0_589"/>
          <p:cNvSpPr txBox="1"/>
          <p:nvPr/>
        </p:nvSpPr>
        <p:spPr>
          <a:xfrm>
            <a:off x="4128116" y="6036815"/>
            <a:ext cx="40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2" name="Google Shape;272;g1f6673534cc_0_589"/>
          <p:cNvCxnSpPr/>
          <p:nvPr/>
        </p:nvCxnSpPr>
        <p:spPr>
          <a:xfrm flipH="1" rot="10800000">
            <a:off x="601425" y="6576525"/>
            <a:ext cx="11058300" cy="3900"/>
          </a:xfrm>
          <a:prstGeom prst="straightConnector1">
            <a:avLst/>
          </a:prstGeom>
          <a:noFill/>
          <a:ln cap="flat" cmpd="sng" w="38100">
            <a:solidFill>
              <a:srgbClr val="CAF8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g1f6673534cc_0_589"/>
          <p:cNvSpPr txBox="1"/>
          <p:nvPr>
            <p:ph idx="4294967295" type="title"/>
          </p:nvPr>
        </p:nvSpPr>
        <p:spPr>
          <a:xfrm>
            <a:off x="525225" y="864925"/>
            <a:ext cx="8594100" cy="138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9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IT’S ELECTRIC… BUILDING THE FIRST ALL ELECTRIC FLEET</a:t>
            </a:r>
            <a:endParaRPr sz="39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g1f6673534cc_0_589"/>
          <p:cNvSpPr txBox="1"/>
          <p:nvPr/>
        </p:nvSpPr>
        <p:spPr>
          <a:xfrm>
            <a:off x="5684425" y="3292600"/>
            <a:ext cx="59388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600"/>
              <a:buFont typeface="Lato"/>
              <a:buChar char="●"/>
            </a:pPr>
            <a:r>
              <a:rPr b="1" lang="en-US" sz="26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New electric van transforms the fleet &amp; operations, providing increased capacity</a:t>
            </a:r>
            <a:endParaRPr b="1" sz="26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 &amp; a fuel savings of over 60% </a:t>
            </a:r>
            <a:endParaRPr b="1" sz="26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ts val="2600"/>
              <a:buFont typeface="Lato"/>
              <a:buChar char="●"/>
            </a:pPr>
            <a:r>
              <a:rPr b="1" lang="en-US" sz="26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NO EMISSIONS </a:t>
            </a:r>
            <a:endParaRPr b="1" sz="26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5" name="Google Shape;275;g1f6673534cc_0_5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524" y="2697875"/>
            <a:ext cx="4625085" cy="3468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fad8df6d16_0_3"/>
          <p:cNvSpPr txBox="1"/>
          <p:nvPr>
            <p:ph type="title"/>
          </p:nvPr>
        </p:nvSpPr>
        <p:spPr>
          <a:xfrm>
            <a:off x="424250" y="822325"/>
            <a:ext cx="6717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A3D230"/>
                </a:solidFill>
              </a:rPr>
              <a:t>MERCHANDISE</a:t>
            </a:r>
            <a:endParaRPr sz="6000">
              <a:solidFill>
                <a:srgbClr val="A3D230"/>
              </a:solidFill>
            </a:endParaRPr>
          </a:p>
        </p:txBody>
      </p:sp>
      <p:pic>
        <p:nvPicPr>
          <p:cNvPr id="282" name="Google Shape;282;g1fad8df6d16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2600" y="4646425"/>
            <a:ext cx="3302950" cy="20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1fad8df6d16_0_3"/>
          <p:cNvSpPr txBox="1"/>
          <p:nvPr/>
        </p:nvSpPr>
        <p:spPr>
          <a:xfrm>
            <a:off x="7130200" y="1370125"/>
            <a:ext cx="45285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 u="sng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T-shirts</a:t>
            </a:r>
            <a:endParaRPr b="1" sz="3400" u="sng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S/M/L/XL</a:t>
            </a:r>
            <a:endParaRPr b="1" sz="34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$25</a:t>
            </a:r>
            <a:endParaRPr b="1" sz="34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All proceeds benefit </a:t>
            </a:r>
            <a:endParaRPr b="1" sz="34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the Collective </a:t>
            </a:r>
            <a:endParaRPr b="1" sz="34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4" name="Google Shape;284;g1fad8df6d16_0_3"/>
          <p:cNvPicPr preferRelativeResize="0"/>
          <p:nvPr/>
        </p:nvPicPr>
        <p:blipFill rotWithShape="1">
          <a:blip r:embed="rId4">
            <a:alphaModFix/>
          </a:blip>
          <a:srcRect b="30038" l="62087" r="15194" t="34562"/>
          <a:stretch/>
        </p:blipFill>
        <p:spPr>
          <a:xfrm flipH="1">
            <a:off x="2012425" y="2878100"/>
            <a:ext cx="2776925" cy="2799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cfc9b44a60_0_6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Kenny Video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f6673534cc_0_634"/>
          <p:cNvSpPr txBox="1"/>
          <p:nvPr>
            <p:ph type="title"/>
          </p:nvPr>
        </p:nvSpPr>
        <p:spPr>
          <a:xfrm>
            <a:off x="271850" y="822325"/>
            <a:ext cx="6717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A3D230"/>
                </a:solidFill>
              </a:rPr>
              <a:t>CONTACT INFO</a:t>
            </a:r>
            <a:endParaRPr sz="6000">
              <a:solidFill>
                <a:srgbClr val="A3D230"/>
              </a:solidFill>
            </a:endParaRPr>
          </a:p>
        </p:txBody>
      </p:sp>
      <p:pic>
        <p:nvPicPr>
          <p:cNvPr id="297" name="Google Shape;297;g1f6673534cc_0_6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8600" y="240325"/>
            <a:ext cx="4528400" cy="282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1f6673534cc_0_634"/>
          <p:cNvSpPr txBox="1"/>
          <p:nvPr/>
        </p:nvSpPr>
        <p:spPr>
          <a:xfrm>
            <a:off x="829275" y="2369375"/>
            <a:ext cx="74241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Marvin Hayes</a:t>
            </a:r>
            <a:endParaRPr b="1" sz="40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baltimorecompostcollective@gmail.com</a:t>
            </a:r>
            <a:endParaRPr sz="30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6673534cc_0_603"/>
          <p:cNvSpPr txBox="1"/>
          <p:nvPr/>
        </p:nvSpPr>
        <p:spPr>
          <a:xfrm>
            <a:off x="594550" y="5267950"/>
            <a:ext cx="64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g1f6673534cc_0_603"/>
          <p:cNvSpPr txBox="1"/>
          <p:nvPr/>
        </p:nvSpPr>
        <p:spPr>
          <a:xfrm>
            <a:off x="1508950" y="356825"/>
            <a:ext cx="7861500" cy="4548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Compost </a:t>
            </a:r>
            <a:endParaRPr b="1" sz="42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Learn so we don't have </a:t>
            </a:r>
            <a:r>
              <a:rPr b="1" lang="en-US" sz="4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to burn</a:t>
            </a:r>
            <a:endParaRPr b="1" sz="4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Starve the incinerator</a:t>
            </a:r>
            <a:endParaRPr b="1" sz="42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Feed the soil</a:t>
            </a:r>
            <a:endParaRPr b="1" sz="42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Feed the community!</a:t>
            </a:r>
            <a:endParaRPr b="1" sz="42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Clean air for Baltimore.</a:t>
            </a:r>
            <a:endParaRPr b="1" sz="42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f6673534cc_0_628"/>
          <p:cNvSpPr txBox="1"/>
          <p:nvPr>
            <p:ph type="title"/>
          </p:nvPr>
        </p:nvSpPr>
        <p:spPr>
          <a:xfrm>
            <a:off x="470550" y="746125"/>
            <a:ext cx="10533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HELP US STARVE THE INCINERATOR</a:t>
            </a:r>
            <a:endParaRPr sz="7200"/>
          </a:p>
        </p:txBody>
      </p:sp>
      <p:pic>
        <p:nvPicPr>
          <p:cNvPr id="305" name="Google Shape;305;g1f6673534cc_0_628"/>
          <p:cNvPicPr preferRelativeResize="0"/>
          <p:nvPr/>
        </p:nvPicPr>
        <p:blipFill rotWithShape="1">
          <a:blip r:embed="rId3">
            <a:alphaModFix/>
          </a:blip>
          <a:srcRect b="24172" l="59433" r="11293" t="28982"/>
          <a:stretch/>
        </p:blipFill>
        <p:spPr>
          <a:xfrm>
            <a:off x="7897950" y="2329800"/>
            <a:ext cx="3106500" cy="321645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1f6673534cc_0_628"/>
          <p:cNvSpPr txBox="1"/>
          <p:nvPr/>
        </p:nvSpPr>
        <p:spPr>
          <a:xfrm>
            <a:off x="494050" y="3373850"/>
            <a:ext cx="6634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A3D230"/>
                </a:solidFill>
                <a:latin typeface="Lato"/>
                <a:ea typeface="Lato"/>
                <a:cs typeface="Lato"/>
                <a:sym typeface="Lato"/>
              </a:rPr>
              <a:t>DONATE NOW</a:t>
            </a:r>
            <a:endParaRPr b="1" sz="7200">
              <a:solidFill>
                <a:srgbClr val="A3D23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1d76b713ae1_0_635"/>
          <p:cNvPicPr preferRelativeResize="0"/>
          <p:nvPr/>
        </p:nvPicPr>
        <p:blipFill rotWithShape="1">
          <a:blip r:embed="rId3">
            <a:alphaModFix amt="79000"/>
          </a:blip>
          <a:srcRect b="3436" l="48710" r="17753" t="1380"/>
          <a:stretch/>
        </p:blipFill>
        <p:spPr>
          <a:xfrm>
            <a:off x="0" y="9525"/>
            <a:ext cx="3622575" cy="6858001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9050">
              <a:srgbClr val="000000">
                <a:alpha val="66000"/>
              </a:srgbClr>
            </a:outerShdw>
          </a:effectLst>
        </p:spPr>
      </p:pic>
      <p:sp>
        <p:nvSpPr>
          <p:cNvPr id="103" name="Google Shape;103;g1d76b713ae1_0_635"/>
          <p:cNvSpPr/>
          <p:nvPr/>
        </p:nvSpPr>
        <p:spPr>
          <a:xfrm>
            <a:off x="2112763" y="2175350"/>
            <a:ext cx="3782700" cy="31401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4" name="Google Shape;104;g1d76b713ae1_0_635"/>
          <p:cNvCxnSpPr/>
          <p:nvPr/>
        </p:nvCxnSpPr>
        <p:spPr>
          <a:xfrm flipH="1" rot="10800000">
            <a:off x="718975" y="6576600"/>
            <a:ext cx="11130000" cy="53100"/>
          </a:xfrm>
          <a:prstGeom prst="straightConnector1">
            <a:avLst/>
          </a:prstGeom>
          <a:noFill/>
          <a:ln cap="flat" cmpd="sng" w="38100">
            <a:solidFill>
              <a:srgbClr val="CAF8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g1d76b713ae1_0_635"/>
          <p:cNvSpPr txBox="1"/>
          <p:nvPr>
            <p:ph idx="2" type="body"/>
          </p:nvPr>
        </p:nvSpPr>
        <p:spPr>
          <a:xfrm>
            <a:off x="2145775" y="2406263"/>
            <a:ext cx="3869100" cy="283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US" sz="2400"/>
              <a:t>A waste to energy facility which converts up to 2,250 tons of municipal waste…as a local, sustainable fuel… to generate CLEAN RENEWABLE electricity.</a:t>
            </a:r>
            <a:endParaRPr sz="2400"/>
          </a:p>
        </p:txBody>
      </p:sp>
      <p:sp>
        <p:nvSpPr>
          <p:cNvPr id="106" name="Google Shape;106;g1d76b713ae1_0_635"/>
          <p:cNvSpPr/>
          <p:nvPr/>
        </p:nvSpPr>
        <p:spPr>
          <a:xfrm>
            <a:off x="6724063" y="572225"/>
            <a:ext cx="3782700" cy="3527100"/>
          </a:xfrm>
          <a:prstGeom prst="wedgeRectCallout">
            <a:avLst>
              <a:gd fmla="val -18756" name="adj1"/>
              <a:gd fmla="val 65783" name="adj2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1d76b713ae1_0_635"/>
          <p:cNvSpPr txBox="1"/>
          <p:nvPr/>
        </p:nvSpPr>
        <p:spPr>
          <a:xfrm>
            <a:off x="6933325" y="581075"/>
            <a:ext cx="35166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 Wheelabrator Incinerator  is the  SINGLE LARGEST standing source of air pollution in Baltimore City.  It stands as one of “a dirty dozen” incinerators in the country.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08" name="Google Shape;108;g1d76b713ae1_0_635"/>
          <p:cNvSpPr txBox="1"/>
          <p:nvPr/>
        </p:nvSpPr>
        <p:spPr>
          <a:xfrm>
            <a:off x="4268250" y="452850"/>
            <a:ext cx="255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A3D230"/>
                </a:solidFill>
                <a:latin typeface="Raleway"/>
                <a:ea typeface="Raleway"/>
                <a:cs typeface="Raleway"/>
                <a:sym typeface="Raleway"/>
              </a:rPr>
              <a:t>According to </a:t>
            </a:r>
            <a:endParaRPr b="1" i="1" sz="2800">
              <a:solidFill>
                <a:srgbClr val="A3D23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A3D230"/>
                </a:solidFill>
                <a:latin typeface="Raleway"/>
                <a:ea typeface="Raleway"/>
                <a:cs typeface="Raleway"/>
                <a:sym typeface="Raleway"/>
              </a:rPr>
              <a:t>EPA reports:</a:t>
            </a:r>
            <a:endParaRPr b="1" i="1" sz="2800">
              <a:solidFill>
                <a:srgbClr val="A3D23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Google Shape;109;g1d76b713ae1_0_635"/>
          <p:cNvSpPr txBox="1"/>
          <p:nvPr/>
        </p:nvSpPr>
        <p:spPr>
          <a:xfrm>
            <a:off x="251250" y="962075"/>
            <a:ext cx="25500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0">
                <a:solidFill>
                  <a:srgbClr val="A3D230"/>
                </a:solidFill>
                <a:latin typeface="Lobster"/>
                <a:ea typeface="Lobster"/>
                <a:cs typeface="Lobster"/>
                <a:sym typeface="Lobster"/>
              </a:rPr>
              <a:t>“</a:t>
            </a:r>
            <a:endParaRPr sz="27500">
              <a:solidFill>
                <a:srgbClr val="A3D23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0" name="Google Shape;110;g1d76b713ae1_0_635"/>
          <p:cNvSpPr txBox="1"/>
          <p:nvPr/>
        </p:nvSpPr>
        <p:spPr>
          <a:xfrm rot="10800000">
            <a:off x="11344972" y="892033"/>
            <a:ext cx="971400" cy="86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0">
                <a:solidFill>
                  <a:srgbClr val="A3D23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US" sz="27500">
                <a:solidFill>
                  <a:srgbClr val="A3D230"/>
                </a:solidFill>
                <a:latin typeface="Lobster"/>
                <a:ea typeface="Lobster"/>
                <a:cs typeface="Lobster"/>
                <a:sym typeface="Lobster"/>
              </a:rPr>
              <a:t>“</a:t>
            </a:r>
            <a:endParaRPr sz="275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1" name="Google Shape;111;g1d76b713ae1_0_635"/>
          <p:cNvSpPr txBox="1"/>
          <p:nvPr/>
        </p:nvSpPr>
        <p:spPr>
          <a:xfrm>
            <a:off x="3937000" y="5422675"/>
            <a:ext cx="4859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A3D230"/>
                </a:solidFill>
                <a:latin typeface="Raleway"/>
                <a:ea typeface="Raleway"/>
                <a:cs typeface="Raleway"/>
                <a:sym typeface="Raleway"/>
              </a:rPr>
              <a:t>According to Wheelabrator’s website</a:t>
            </a:r>
            <a:endParaRPr b="1" i="1" sz="2800">
              <a:solidFill>
                <a:srgbClr val="A3D23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1f6673534cc_0_0"/>
          <p:cNvPicPr preferRelativeResize="0"/>
          <p:nvPr/>
        </p:nvPicPr>
        <p:blipFill rotWithShape="1">
          <a:blip r:embed="rId3">
            <a:alphaModFix amt="79000"/>
          </a:blip>
          <a:srcRect b="3436" l="48710" r="17753" t="1380"/>
          <a:stretch/>
        </p:blipFill>
        <p:spPr>
          <a:xfrm>
            <a:off x="0" y="9525"/>
            <a:ext cx="3622575" cy="6858001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9050">
              <a:srgbClr val="000000">
                <a:alpha val="66000"/>
              </a:srgbClr>
            </a:outerShdw>
          </a:effectLst>
        </p:spPr>
      </p:pic>
      <p:cxnSp>
        <p:nvCxnSpPr>
          <p:cNvPr id="118" name="Google Shape;118;g1f6673534cc_0_0"/>
          <p:cNvCxnSpPr/>
          <p:nvPr/>
        </p:nvCxnSpPr>
        <p:spPr>
          <a:xfrm>
            <a:off x="718975" y="6629700"/>
            <a:ext cx="10775700" cy="600"/>
          </a:xfrm>
          <a:prstGeom prst="straightConnector1">
            <a:avLst/>
          </a:prstGeom>
          <a:noFill/>
          <a:ln cap="flat" cmpd="sng" w="38100">
            <a:solidFill>
              <a:srgbClr val="CAF85A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9" name="Google Shape;119;g1f6673534cc_0_0"/>
          <p:cNvGrpSpPr/>
          <p:nvPr/>
        </p:nvGrpSpPr>
        <p:grpSpPr>
          <a:xfrm>
            <a:off x="4508475" y="1002875"/>
            <a:ext cx="3380899" cy="4294431"/>
            <a:chOff x="1118233" y="44834"/>
            <a:chExt cx="2139404" cy="4298300"/>
          </a:xfrm>
        </p:grpSpPr>
        <p:sp>
          <p:nvSpPr>
            <p:cNvPr id="120" name="Google Shape;120;g1f6673534cc_0_0"/>
            <p:cNvSpPr/>
            <p:nvPr/>
          </p:nvSpPr>
          <p:spPr>
            <a:xfrm>
              <a:off x="1118233" y="266733"/>
              <a:ext cx="2044800" cy="4076400"/>
            </a:xfrm>
            <a:prstGeom prst="rect">
              <a:avLst/>
            </a:prstGeom>
            <a:solidFill>
              <a:srgbClr val="87B71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g1f6673534cc_0_0"/>
            <p:cNvSpPr/>
            <p:nvPr/>
          </p:nvSpPr>
          <p:spPr>
            <a:xfrm>
              <a:off x="1122621" y="176862"/>
              <a:ext cx="2037600" cy="22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g1f6673534cc_0_0"/>
            <p:cNvSpPr/>
            <p:nvPr/>
          </p:nvSpPr>
          <p:spPr>
            <a:xfrm>
              <a:off x="1233923" y="860121"/>
              <a:ext cx="1815000" cy="8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2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of SULFUR DIOXIDE emissions in Baltimore come from the incinerator.</a:t>
              </a:r>
              <a:endParaRPr sz="22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3" name="Google Shape;123;g1f6673534cc_0_0"/>
            <p:cNvSpPr/>
            <p:nvPr/>
          </p:nvSpPr>
          <p:spPr>
            <a:xfrm>
              <a:off x="1233921" y="44834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3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82</a:t>
              </a:r>
              <a:r>
                <a:rPr lang="en-US" sz="5300">
                  <a:solidFill>
                    <a:schemeClr val="dk2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%</a:t>
              </a:r>
              <a:endParaRPr sz="5300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4" name="Google Shape;124;g1f6673534cc_0_0"/>
            <p:cNvSpPr/>
            <p:nvPr/>
          </p:nvSpPr>
          <p:spPr>
            <a:xfrm rot="5400000">
              <a:off x="1938871" y="2375484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g1f6673534cc_0_0"/>
            <p:cNvSpPr/>
            <p:nvPr/>
          </p:nvSpPr>
          <p:spPr>
            <a:xfrm>
              <a:off x="1227236" y="2690965"/>
              <a:ext cx="2030400" cy="12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SULFUR DIOXIDE reduces lung function and causes incidents of respiratory symptoms &amp; diseases.  </a:t>
              </a:r>
              <a:endParaRPr b="1" sz="1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6" name="Google Shape;126;g1f6673534cc_0_0"/>
          <p:cNvGrpSpPr/>
          <p:nvPr/>
        </p:nvGrpSpPr>
        <p:grpSpPr>
          <a:xfrm>
            <a:off x="8254179" y="565568"/>
            <a:ext cx="3383608" cy="5016343"/>
            <a:chOff x="1118219" y="153227"/>
            <a:chExt cx="2135442" cy="4080318"/>
          </a:xfrm>
        </p:grpSpPr>
        <p:sp>
          <p:nvSpPr>
            <p:cNvPr id="127" name="Google Shape;127;g1f6673534cc_0_0"/>
            <p:cNvSpPr/>
            <p:nvPr/>
          </p:nvSpPr>
          <p:spPr>
            <a:xfrm>
              <a:off x="1118219" y="157145"/>
              <a:ext cx="2030400" cy="4076400"/>
            </a:xfrm>
            <a:prstGeom prst="rect">
              <a:avLst/>
            </a:prstGeom>
            <a:solidFill>
              <a:srgbClr val="5B7C0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g1f6673534cc_0_0"/>
            <p:cNvSpPr/>
            <p:nvPr/>
          </p:nvSpPr>
          <p:spPr>
            <a:xfrm>
              <a:off x="1127079" y="153227"/>
              <a:ext cx="2030400" cy="19077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g1f6673534cc_0_0"/>
            <p:cNvSpPr/>
            <p:nvPr/>
          </p:nvSpPr>
          <p:spPr>
            <a:xfrm>
              <a:off x="1225915" y="813463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191919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of LEAD, released in the form of emissions, yearly from the incinerator. </a:t>
              </a:r>
              <a:endParaRPr sz="2200">
                <a:solidFill>
                  <a:srgbClr val="191919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30" name="Google Shape;130;g1f6673534cc_0_0"/>
            <p:cNvSpPr/>
            <p:nvPr/>
          </p:nvSpPr>
          <p:spPr>
            <a:xfrm>
              <a:off x="1233929" y="156736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300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293 lbs</a:t>
              </a:r>
              <a:endParaRPr sz="5300">
                <a:solidFill>
                  <a:srgbClr val="191919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31" name="Google Shape;131;g1f6673534cc_0_0"/>
            <p:cNvSpPr/>
            <p:nvPr/>
          </p:nvSpPr>
          <p:spPr>
            <a:xfrm rot="5400000">
              <a:off x="1938871" y="2050859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g1f6673534cc_0_0"/>
            <p:cNvSpPr/>
            <p:nvPr/>
          </p:nvSpPr>
          <p:spPr>
            <a:xfrm>
              <a:off x="1223261" y="2394556"/>
              <a:ext cx="2030400" cy="10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3F3F3"/>
                  </a:solidFill>
                  <a:latin typeface="Roboto"/>
                  <a:ea typeface="Roboto"/>
                  <a:cs typeface="Roboto"/>
                  <a:sym typeface="Roboto"/>
                </a:rPr>
                <a:t>LEAD can affect virtually EVERY  organ system.</a:t>
              </a:r>
              <a:endParaRPr b="1"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3F3F3"/>
                  </a:solidFill>
                  <a:latin typeface="Roboto"/>
                  <a:ea typeface="Roboto"/>
                  <a:cs typeface="Roboto"/>
                  <a:sym typeface="Roboto"/>
                </a:rPr>
                <a:t>Relatively low levels can affect nervous system development, especially in children &amp; babies.  </a:t>
              </a:r>
              <a:endParaRPr b="1"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3" name="Google Shape;133;g1f6673534cc_0_0"/>
          <p:cNvSpPr txBox="1"/>
          <p:nvPr/>
        </p:nvSpPr>
        <p:spPr>
          <a:xfrm>
            <a:off x="862250" y="1162000"/>
            <a:ext cx="569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A3D2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Pb</a:t>
            </a:r>
            <a:endParaRPr b="1" sz="1900">
              <a:solidFill>
                <a:srgbClr val="A3D2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g1f6673534cc_0_0"/>
          <p:cNvSpPr txBox="1"/>
          <p:nvPr/>
        </p:nvSpPr>
        <p:spPr>
          <a:xfrm>
            <a:off x="1952325" y="589625"/>
            <a:ext cx="77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A3D2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</a:t>
            </a:r>
            <a:r>
              <a:rPr b="1" baseline="-25000" lang="en-US" sz="1900">
                <a:solidFill>
                  <a:srgbClr val="A3D2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1" baseline="-25000" sz="1900">
              <a:solidFill>
                <a:srgbClr val="A3D2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g1f6673534cc_0_0"/>
          <p:cNvSpPr txBox="1"/>
          <p:nvPr/>
        </p:nvSpPr>
        <p:spPr>
          <a:xfrm>
            <a:off x="1147800" y="165375"/>
            <a:ext cx="569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A3D2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</a:t>
            </a:r>
            <a:endParaRPr b="1" sz="1900">
              <a:solidFill>
                <a:srgbClr val="A3D2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1f6673534cc_0_514"/>
          <p:cNvPicPr preferRelativeResize="0"/>
          <p:nvPr/>
        </p:nvPicPr>
        <p:blipFill rotWithShape="1">
          <a:blip r:embed="rId3">
            <a:alphaModFix amt="79000"/>
          </a:blip>
          <a:srcRect b="3436" l="48710" r="17753" t="1380"/>
          <a:stretch/>
        </p:blipFill>
        <p:spPr>
          <a:xfrm>
            <a:off x="0" y="9525"/>
            <a:ext cx="3622575" cy="6858001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9050">
              <a:srgbClr val="000000">
                <a:alpha val="66000"/>
              </a:srgbClr>
            </a:outerShdw>
          </a:effectLst>
        </p:spPr>
      </p:pic>
      <p:cxnSp>
        <p:nvCxnSpPr>
          <p:cNvPr id="142" name="Google Shape;142;g1f6673534cc_0_514"/>
          <p:cNvCxnSpPr/>
          <p:nvPr/>
        </p:nvCxnSpPr>
        <p:spPr>
          <a:xfrm>
            <a:off x="718975" y="6629700"/>
            <a:ext cx="10775700" cy="600"/>
          </a:xfrm>
          <a:prstGeom prst="straightConnector1">
            <a:avLst/>
          </a:prstGeom>
          <a:noFill/>
          <a:ln cap="flat" cmpd="sng" w="38100">
            <a:solidFill>
              <a:srgbClr val="CAF8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g1f6673534cc_0_514"/>
          <p:cNvSpPr/>
          <p:nvPr/>
        </p:nvSpPr>
        <p:spPr>
          <a:xfrm>
            <a:off x="4508475" y="1224575"/>
            <a:ext cx="3231397" cy="4072731"/>
          </a:xfrm>
          <a:prstGeom prst="rect">
            <a:avLst/>
          </a:prstGeom>
          <a:solidFill>
            <a:srgbClr val="87B71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f6673534cc_0_514"/>
          <p:cNvSpPr/>
          <p:nvPr/>
        </p:nvSpPr>
        <p:spPr>
          <a:xfrm>
            <a:off x="4515409" y="1134784"/>
            <a:ext cx="3220019" cy="22009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1f6673534cc_0_514"/>
          <p:cNvSpPr/>
          <p:nvPr/>
        </p:nvSpPr>
        <p:spPr>
          <a:xfrm>
            <a:off x="4691300" y="1817429"/>
            <a:ext cx="2868245" cy="83564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rPr>
              <a:t>of MERCURY emissions in Baltimore come from the incinerator.</a:t>
            </a:r>
            <a:endParaRPr sz="2200">
              <a:solidFill>
                <a:schemeClr val="dk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6" name="Google Shape;146;g1f6673534cc_0_514"/>
          <p:cNvSpPr/>
          <p:nvPr/>
        </p:nvSpPr>
        <p:spPr>
          <a:xfrm>
            <a:off x="4691297" y="1002875"/>
            <a:ext cx="2868245" cy="67439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89</a:t>
            </a:r>
            <a:r>
              <a:rPr lang="en-US" sz="5300">
                <a:solidFill>
                  <a:schemeClr val="dk2"/>
                </a:solidFill>
                <a:latin typeface="Roboto Thin"/>
                <a:ea typeface="Roboto Thin"/>
                <a:cs typeface="Roboto Thin"/>
                <a:sym typeface="Roboto Thin"/>
              </a:rPr>
              <a:t>%</a:t>
            </a:r>
            <a:endParaRPr sz="5300">
              <a:solidFill>
                <a:schemeClr val="dk2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47" name="Google Shape;147;g1f6673534cc_0_514"/>
          <p:cNvSpPr/>
          <p:nvPr/>
        </p:nvSpPr>
        <p:spPr>
          <a:xfrm rot="5400000">
            <a:off x="5918403" y="3250612"/>
            <a:ext cx="388750" cy="439481"/>
          </a:xfrm>
          <a:prstGeom prst="rightArrow">
            <a:avLst>
              <a:gd fmla="val 34239" name="adj1"/>
              <a:gd fmla="val 57035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f6673534cc_0_514"/>
          <p:cNvSpPr/>
          <p:nvPr/>
        </p:nvSpPr>
        <p:spPr>
          <a:xfrm>
            <a:off x="4452125" y="3646625"/>
            <a:ext cx="32877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91919"/>
                </a:solidFill>
                <a:latin typeface="Roboto"/>
                <a:ea typeface="Roboto"/>
                <a:cs typeface="Roboto"/>
                <a:sym typeface="Roboto"/>
              </a:rPr>
              <a:t>MERCURY affects children and babies at rates higher than adults. Primarily affects neurological development. </a:t>
            </a:r>
            <a:endParaRPr b="1" sz="1800">
              <a:solidFill>
                <a:srgbClr val="19191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9" name="Google Shape;149;g1f6673534cc_0_514"/>
          <p:cNvGrpSpPr/>
          <p:nvPr/>
        </p:nvGrpSpPr>
        <p:grpSpPr>
          <a:xfrm>
            <a:off x="8254196" y="642376"/>
            <a:ext cx="3209007" cy="4654943"/>
            <a:chOff x="1118219" y="153218"/>
            <a:chExt cx="2048259" cy="4206907"/>
          </a:xfrm>
        </p:grpSpPr>
        <p:sp>
          <p:nvSpPr>
            <p:cNvPr id="150" name="Google Shape;150;g1f6673534cc_0_514"/>
            <p:cNvSpPr/>
            <p:nvPr/>
          </p:nvSpPr>
          <p:spPr>
            <a:xfrm>
              <a:off x="1118219" y="283725"/>
              <a:ext cx="2030400" cy="4076400"/>
            </a:xfrm>
            <a:prstGeom prst="rect">
              <a:avLst/>
            </a:prstGeom>
            <a:solidFill>
              <a:srgbClr val="5B7C0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g1f6673534cc_0_514"/>
            <p:cNvSpPr/>
            <p:nvPr/>
          </p:nvSpPr>
          <p:spPr>
            <a:xfrm>
              <a:off x="1127078" y="193547"/>
              <a:ext cx="2039400" cy="20250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g1f6673534cc_0_514"/>
            <p:cNvSpPr/>
            <p:nvPr/>
          </p:nvSpPr>
          <p:spPr>
            <a:xfrm>
              <a:off x="1225915" y="813463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191919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of MERCURY, released in the form of emissions, yearly from the incinerator. </a:t>
              </a:r>
              <a:endParaRPr sz="2200">
                <a:solidFill>
                  <a:srgbClr val="191919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53" name="Google Shape;153;g1f6673534cc_0_514"/>
            <p:cNvSpPr/>
            <p:nvPr/>
          </p:nvSpPr>
          <p:spPr>
            <a:xfrm>
              <a:off x="1234781" y="153218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300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52</a:t>
              </a:r>
              <a:r>
                <a:rPr b="1" lang="en-US" sz="5300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 lbs</a:t>
              </a:r>
              <a:endParaRPr sz="5300">
                <a:solidFill>
                  <a:srgbClr val="191919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54" name="Google Shape;154;g1f6673534cc_0_514"/>
            <p:cNvSpPr/>
            <p:nvPr/>
          </p:nvSpPr>
          <p:spPr>
            <a:xfrm rot="5400000">
              <a:off x="1938871" y="2171422"/>
              <a:ext cx="389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g1f6673534cc_0_514"/>
            <p:cNvSpPr/>
            <p:nvPr/>
          </p:nvSpPr>
          <p:spPr>
            <a:xfrm>
              <a:off x="1127078" y="2482385"/>
              <a:ext cx="2030400" cy="168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3F3F3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r>
                <a:rPr b="1" lang="en-US" sz="1800">
                  <a:solidFill>
                    <a:srgbClr val="F3F3F3"/>
                  </a:solidFill>
                  <a:latin typeface="Roboto"/>
                  <a:ea typeface="Roboto"/>
                  <a:cs typeface="Roboto"/>
                  <a:sym typeface="Roboto"/>
                </a:rPr>
                <a:t> can affect the nervous, immune, kidney, &amp; digestive systems in addition to </a:t>
              </a:r>
              <a:r>
                <a:rPr b="1" lang="en-US" sz="1800">
                  <a:solidFill>
                    <a:srgbClr val="F3F3F3"/>
                  </a:solidFill>
                  <a:latin typeface="Roboto"/>
                  <a:ea typeface="Roboto"/>
                  <a:cs typeface="Roboto"/>
                  <a:sym typeface="Roboto"/>
                </a:rPr>
                <a:t>your lungs. Effects are irreversible. </a:t>
              </a:r>
              <a:endParaRPr b="1"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6" name="Google Shape;156;g1f6673534cc_0_514"/>
          <p:cNvSpPr txBox="1"/>
          <p:nvPr/>
        </p:nvSpPr>
        <p:spPr>
          <a:xfrm>
            <a:off x="938450" y="1162000"/>
            <a:ext cx="569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A3D2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Pb</a:t>
            </a:r>
            <a:endParaRPr b="1" sz="1900">
              <a:solidFill>
                <a:srgbClr val="A3D2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g1f6673534cc_0_514"/>
          <p:cNvSpPr txBox="1"/>
          <p:nvPr/>
        </p:nvSpPr>
        <p:spPr>
          <a:xfrm>
            <a:off x="1952325" y="437225"/>
            <a:ext cx="770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A3D2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</a:t>
            </a:r>
            <a:r>
              <a:rPr b="1" baseline="-25000" lang="en-US" sz="1900">
                <a:solidFill>
                  <a:srgbClr val="A3D2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1" baseline="-25000" sz="1900">
              <a:solidFill>
                <a:srgbClr val="A3D2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g1f6673534cc_0_514"/>
          <p:cNvSpPr txBox="1"/>
          <p:nvPr/>
        </p:nvSpPr>
        <p:spPr>
          <a:xfrm>
            <a:off x="1147800" y="165375"/>
            <a:ext cx="569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A3D23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Hg</a:t>
            </a:r>
            <a:endParaRPr b="1" sz="1900">
              <a:solidFill>
                <a:srgbClr val="A3D23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76b713ae1_0_524"/>
          <p:cNvSpPr/>
          <p:nvPr/>
        </p:nvSpPr>
        <p:spPr>
          <a:xfrm>
            <a:off x="0" y="978200"/>
            <a:ext cx="4037400" cy="891900"/>
          </a:xfrm>
          <a:prstGeom prst="homePlate">
            <a:avLst>
              <a:gd fmla="val 50000" name="adj"/>
            </a:avLst>
          </a:prstGeom>
          <a:solidFill>
            <a:srgbClr val="CAF85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r>
              <a:rPr b="1" lang="en-US" sz="22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Waste Processing Hotspots</a:t>
            </a:r>
            <a:endParaRPr sz="26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g1d76b713ae1_0_524"/>
          <p:cNvSpPr txBox="1"/>
          <p:nvPr/>
        </p:nvSpPr>
        <p:spPr>
          <a:xfrm>
            <a:off x="472500" y="2046625"/>
            <a:ext cx="2817900" cy="221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Once a facility is located in an area, it can create a precedent for concentrating other waste related facilities nearby.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g1d76b713ae1_0_524"/>
          <p:cNvSpPr/>
          <p:nvPr/>
        </p:nvSpPr>
        <p:spPr>
          <a:xfrm>
            <a:off x="3557807" y="978202"/>
            <a:ext cx="4407600" cy="891900"/>
          </a:xfrm>
          <a:prstGeom prst="chevron">
            <a:avLst>
              <a:gd fmla="val 50000" name="adj"/>
            </a:avLst>
          </a:prstGeom>
          <a:solidFill>
            <a:srgbClr val="A3D230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US" sz="2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Depressed Land Values + Increased Health Concerns</a:t>
            </a:r>
            <a:endParaRPr sz="2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g1d76b713ae1_0_524"/>
          <p:cNvSpPr txBox="1"/>
          <p:nvPr/>
        </p:nvSpPr>
        <p:spPr>
          <a:xfrm>
            <a:off x="4320108" y="2037890"/>
            <a:ext cx="2883000" cy="2753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Depressed land values allow other waste related industries to move in due to lower land values. Residents suffer severe health impacts including, but not limited to, increased rates of asthma.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g1d76b713ae1_0_524"/>
          <p:cNvSpPr/>
          <p:nvPr/>
        </p:nvSpPr>
        <p:spPr>
          <a:xfrm>
            <a:off x="7495743" y="978202"/>
            <a:ext cx="4407600" cy="891900"/>
          </a:xfrm>
          <a:prstGeom prst="chevron">
            <a:avLst>
              <a:gd fmla="val 50000" name="adj"/>
            </a:avLst>
          </a:prstGeom>
          <a:solidFill>
            <a:srgbClr val="87B713"/>
          </a:solidFill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Environmental Justice Communities Bear Burden</a:t>
            </a:r>
            <a:endParaRPr b="1" sz="2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</a:t>
            </a:r>
            <a:endParaRPr b="1"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g1d76b713ae1_0_524"/>
          <p:cNvSpPr txBox="1"/>
          <p:nvPr/>
        </p:nvSpPr>
        <p:spPr>
          <a:xfrm>
            <a:off x="8333368" y="2054000"/>
            <a:ext cx="2817900" cy="4028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Curtis Bay, a community in Baltimore, houses a medical incinerator,  coal terminal, &amp; chemical processing plant in addition to the incinerator.  Residents report </a:t>
            </a: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higher</a:t>
            </a: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rates of asthma &amp; respiratory illnesses when </a:t>
            </a: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compared</a:t>
            </a:r>
            <a:r>
              <a:rPr lang="en-US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with other  zip codes in Baltimore City.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g1d76b713ae1_0_524"/>
          <p:cNvSpPr txBox="1"/>
          <p:nvPr/>
        </p:nvSpPr>
        <p:spPr>
          <a:xfrm>
            <a:off x="594550" y="5267950"/>
            <a:ext cx="64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d76b713ae1_0_506"/>
          <p:cNvSpPr txBox="1"/>
          <p:nvPr>
            <p:ph idx="1" type="body"/>
          </p:nvPr>
        </p:nvSpPr>
        <p:spPr>
          <a:xfrm>
            <a:off x="680025" y="3913550"/>
            <a:ext cx="4999200" cy="2398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US" sz="2600">
                <a:solidFill>
                  <a:srgbClr val="CAF85A"/>
                </a:solidFill>
              </a:rPr>
              <a:t>Within a 3-mile census tract, Wheelabrator Baltimore  has a population that is 66 % minority &amp; resides at 50 % below the federal poverty rate</a:t>
            </a:r>
            <a:endParaRPr b="1" sz="2600">
              <a:solidFill>
                <a:srgbClr val="CAF85A"/>
              </a:solidFill>
            </a:endParaRPr>
          </a:p>
        </p:txBody>
      </p:sp>
      <p:sp>
        <p:nvSpPr>
          <p:cNvPr id="177" name="Google Shape;177;g1d76b713ae1_0_506"/>
          <p:cNvSpPr txBox="1"/>
          <p:nvPr/>
        </p:nvSpPr>
        <p:spPr>
          <a:xfrm>
            <a:off x="533400" y="762000"/>
            <a:ext cx="7673100" cy="1385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ENVIRONMENTAL JUSTICE </a:t>
            </a:r>
            <a:endParaRPr b="1" sz="3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COMMUNITIES</a:t>
            </a:r>
            <a:endParaRPr/>
          </a:p>
        </p:txBody>
      </p:sp>
      <p:sp>
        <p:nvSpPr>
          <p:cNvPr id="178" name="Google Shape;178;g1d76b713ae1_0_506"/>
          <p:cNvSpPr txBox="1"/>
          <p:nvPr/>
        </p:nvSpPr>
        <p:spPr>
          <a:xfrm rot="-1278657">
            <a:off x="8586484" y="514888"/>
            <a:ext cx="5388668" cy="10158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wind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</a:t>
            </a: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doesn't</a:t>
            </a: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segregate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or </a:t>
            </a: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discriminate</a:t>
            </a: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1d76b713ae1_0_677"/>
          <p:cNvPicPr preferRelativeResize="0"/>
          <p:nvPr/>
        </p:nvPicPr>
        <p:blipFill rotWithShape="1">
          <a:blip r:embed="rId3">
            <a:alphaModFix amt="81000"/>
          </a:blip>
          <a:srcRect b="0" l="22299" r="0" t="0"/>
          <a:stretch/>
        </p:blipFill>
        <p:spPr>
          <a:xfrm>
            <a:off x="4249500" y="-4075"/>
            <a:ext cx="7959465" cy="683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d76b713ae1_0_677"/>
          <p:cNvSpPr txBox="1"/>
          <p:nvPr>
            <p:ph type="ctrTitle"/>
          </p:nvPr>
        </p:nvSpPr>
        <p:spPr>
          <a:xfrm>
            <a:off x="4790981" y="2850150"/>
            <a:ext cx="6348000" cy="223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500"/>
              <a:t>WHAT’S COMPOSTING GOT TO DO WITH INCINERATION?</a:t>
            </a:r>
            <a:endParaRPr sz="6500"/>
          </a:p>
        </p:txBody>
      </p:sp>
      <p:pic>
        <p:nvPicPr>
          <p:cNvPr id="185" name="Google Shape;185;g1d76b713ae1_0_6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265" y="872924"/>
            <a:ext cx="3326568" cy="207245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d76b713ae1_0_677"/>
          <p:cNvSpPr txBox="1"/>
          <p:nvPr/>
        </p:nvSpPr>
        <p:spPr>
          <a:xfrm>
            <a:off x="4128116" y="6036815"/>
            <a:ext cx="40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7" name="Google Shape;187;g1d76b713ae1_0_677"/>
          <p:cNvCxnSpPr/>
          <p:nvPr/>
        </p:nvCxnSpPr>
        <p:spPr>
          <a:xfrm flipH="1" rot="10800000">
            <a:off x="566575" y="6576600"/>
            <a:ext cx="11130000" cy="53100"/>
          </a:xfrm>
          <a:prstGeom prst="straightConnector1">
            <a:avLst/>
          </a:prstGeom>
          <a:noFill/>
          <a:ln cap="flat" cmpd="sng" w="38100">
            <a:solidFill>
              <a:srgbClr val="CAF85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1d76b713ae1_0_6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750" y="859075"/>
            <a:ext cx="2561188" cy="159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d76b713ae1_0_699"/>
          <p:cNvSpPr txBox="1"/>
          <p:nvPr/>
        </p:nvSpPr>
        <p:spPr>
          <a:xfrm>
            <a:off x="4128116" y="6036815"/>
            <a:ext cx="40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4" name="Google Shape;194;g1d76b713ae1_0_699"/>
          <p:cNvCxnSpPr/>
          <p:nvPr/>
        </p:nvCxnSpPr>
        <p:spPr>
          <a:xfrm flipH="1" rot="10800000">
            <a:off x="628475" y="6624025"/>
            <a:ext cx="11041500" cy="600"/>
          </a:xfrm>
          <a:prstGeom prst="straightConnector1">
            <a:avLst/>
          </a:prstGeom>
          <a:noFill/>
          <a:ln cap="flat" cmpd="sng" w="38100">
            <a:solidFill>
              <a:srgbClr val="CAF85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g1d76b713ae1_0_699"/>
          <p:cNvSpPr txBox="1"/>
          <p:nvPr>
            <p:ph idx="4294967295" type="title"/>
          </p:nvPr>
        </p:nvSpPr>
        <p:spPr>
          <a:xfrm>
            <a:off x="3834500" y="859075"/>
            <a:ext cx="8183400" cy="138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900">
                <a:solidFill>
                  <a:srgbClr val="F7F7F7"/>
                </a:solidFill>
                <a:latin typeface="Lato"/>
                <a:ea typeface="Lato"/>
                <a:cs typeface="Lato"/>
                <a:sym typeface="Lato"/>
              </a:rPr>
              <a:t>THOUSANDS OF POUNDS OF MUNICIPAL WASTE DIVERTED </a:t>
            </a:r>
            <a:endParaRPr sz="3900">
              <a:solidFill>
                <a:srgbClr val="F7F7F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g1d76b713ae1_0_699"/>
          <p:cNvSpPr txBox="1"/>
          <p:nvPr/>
        </p:nvSpPr>
        <p:spPr>
          <a:xfrm>
            <a:off x="597350" y="2692475"/>
            <a:ext cx="29475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A3D230"/>
                </a:solidFill>
                <a:latin typeface="Lato"/>
                <a:ea typeface="Lato"/>
                <a:cs typeface="Lato"/>
                <a:sym typeface="Lato"/>
              </a:rPr>
              <a:t>In 2022, an average of over </a:t>
            </a:r>
            <a:r>
              <a:rPr b="1" lang="en-US" sz="2800">
                <a:solidFill>
                  <a:srgbClr val="A3D230"/>
                </a:solidFill>
                <a:latin typeface="Lato"/>
                <a:ea typeface="Lato"/>
                <a:cs typeface="Lato"/>
                <a:sym typeface="Lato"/>
              </a:rPr>
              <a:t>1,000</a:t>
            </a:r>
            <a:r>
              <a:rPr lang="en-US" sz="2300">
                <a:solidFill>
                  <a:srgbClr val="A3D230"/>
                </a:solidFill>
                <a:latin typeface="Lato"/>
                <a:ea typeface="Lato"/>
                <a:cs typeface="Lato"/>
                <a:sym typeface="Lato"/>
              </a:rPr>
              <a:t> pounds per week collected an </a:t>
            </a:r>
            <a:r>
              <a:rPr lang="en-US" sz="2800">
                <a:solidFill>
                  <a:srgbClr val="A3D230"/>
                </a:solidFill>
                <a:latin typeface="Lato"/>
                <a:ea typeface="Lato"/>
                <a:cs typeface="Lato"/>
                <a:sym typeface="Lato"/>
              </a:rPr>
              <a:t>increase of 40%</a:t>
            </a:r>
            <a:r>
              <a:rPr lang="en-US" sz="2300">
                <a:solidFill>
                  <a:srgbClr val="A3D230"/>
                </a:solidFill>
                <a:latin typeface="Lato"/>
                <a:ea typeface="Lato"/>
                <a:cs typeface="Lato"/>
                <a:sym typeface="Lato"/>
              </a:rPr>
              <a:t> over 2021.</a:t>
            </a:r>
            <a:endParaRPr sz="2300">
              <a:solidFill>
                <a:srgbClr val="A3D23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7" name="Google Shape;197;g1d76b713ae1_0_6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2722" y="2547250"/>
            <a:ext cx="7634854" cy="345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d76b713ae1_0_699"/>
          <p:cNvPicPr preferRelativeResize="0"/>
          <p:nvPr/>
        </p:nvPicPr>
        <p:blipFill rotWithShape="1">
          <a:blip r:embed="rId5">
            <a:alphaModFix/>
          </a:blip>
          <a:srcRect b="2435" l="0" r="11197" t="8334"/>
          <a:stretch/>
        </p:blipFill>
        <p:spPr>
          <a:xfrm>
            <a:off x="1898700" y="5155175"/>
            <a:ext cx="1239225" cy="14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1d76b713ae1_0_699"/>
          <p:cNvSpPr txBox="1"/>
          <p:nvPr/>
        </p:nvSpPr>
        <p:spPr>
          <a:xfrm>
            <a:off x="494900" y="5459975"/>
            <a:ext cx="1425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A3D230"/>
                </a:solidFill>
                <a:latin typeface="Lato"/>
                <a:ea typeface="Lato"/>
                <a:cs typeface="Lato"/>
                <a:sym typeface="Lato"/>
              </a:rPr>
              <a:t>49</a:t>
            </a:r>
            <a:r>
              <a:rPr lang="en-US" sz="2300">
                <a:solidFill>
                  <a:srgbClr val="A3D230"/>
                </a:solidFill>
                <a:latin typeface="Lato"/>
                <a:ea typeface="Lato"/>
                <a:cs typeface="Lato"/>
                <a:sym typeface="Lato"/>
              </a:rPr>
              <a:t> pick-ups </a:t>
            </a:r>
            <a:endParaRPr sz="2300">
              <a:solidFill>
                <a:srgbClr val="A3D23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2023-01-11T13:42:52Z</dcterms:created>
  <dc:creator>Dave Arndt</dc:creator>
</cp:coreProperties>
</file>